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42"/>
  </p:notesMasterIdLst>
  <p:sldIdLst>
    <p:sldId id="348" r:id="rId2"/>
    <p:sldId id="299" r:id="rId3"/>
    <p:sldId id="349" r:id="rId4"/>
    <p:sldId id="350" r:id="rId5"/>
    <p:sldId id="351" r:id="rId6"/>
    <p:sldId id="352" r:id="rId7"/>
    <p:sldId id="353" r:id="rId8"/>
    <p:sldId id="354" r:id="rId9"/>
    <p:sldId id="355" r:id="rId10"/>
    <p:sldId id="343" r:id="rId11"/>
    <p:sldId id="332" r:id="rId12"/>
    <p:sldId id="337" r:id="rId13"/>
    <p:sldId id="356" r:id="rId14"/>
    <p:sldId id="286" r:id="rId15"/>
    <p:sldId id="373" r:id="rId16"/>
    <p:sldId id="374" r:id="rId17"/>
    <p:sldId id="375" r:id="rId18"/>
    <p:sldId id="376" r:id="rId19"/>
    <p:sldId id="377" r:id="rId20"/>
    <p:sldId id="369" r:id="rId21"/>
    <p:sldId id="378" r:id="rId22"/>
    <p:sldId id="379" r:id="rId23"/>
    <p:sldId id="380" r:id="rId24"/>
    <p:sldId id="381" r:id="rId25"/>
    <p:sldId id="382" r:id="rId26"/>
    <p:sldId id="383" r:id="rId27"/>
    <p:sldId id="384" r:id="rId28"/>
    <p:sldId id="385" r:id="rId29"/>
    <p:sldId id="386" r:id="rId30"/>
    <p:sldId id="387" r:id="rId31"/>
    <p:sldId id="388" r:id="rId32"/>
    <p:sldId id="389" r:id="rId33"/>
    <p:sldId id="390" r:id="rId34"/>
    <p:sldId id="391" r:id="rId35"/>
    <p:sldId id="392" r:id="rId36"/>
    <p:sldId id="393" r:id="rId37"/>
    <p:sldId id="394" r:id="rId38"/>
    <p:sldId id="395" r:id="rId39"/>
    <p:sldId id="396" r:id="rId40"/>
    <p:sldId id="331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FFBA"/>
    <a:srgbClr val="66FF99"/>
    <a:srgbClr val="CC99FF"/>
    <a:srgbClr val="32AEB8"/>
    <a:srgbClr val="50C7D0"/>
    <a:srgbClr val="FFFF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/>
    <p:restoredTop sz="86370"/>
  </p:normalViewPr>
  <p:slideViewPr>
    <p:cSldViewPr snapToGrid="0">
      <p:cViewPr varScale="1">
        <p:scale>
          <a:sx n="73" d="100"/>
          <a:sy n="73" d="100"/>
        </p:scale>
        <p:origin x="45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9CE14F-5FA3-6D44-8B93-63378C934A4C}" type="doc">
      <dgm:prSet loTypeId="urn:microsoft.com/office/officeart/2005/8/layout/hList1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E9FF6A40-D592-C146-84E3-E2E930487E7A}">
      <dgm:prSet phldrT="[Text]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MY" b="1" dirty="0"/>
            <a:t>Airway &amp; Disease-Related</a:t>
          </a:r>
        </a:p>
      </dgm:t>
    </dgm:pt>
    <dgm:pt modelId="{F1A34DCF-38FF-AC41-B122-42B7249A80C7}" type="parTrans" cxnId="{B6C9BC35-1850-8B4F-BB74-71ABD5A0C540}">
      <dgm:prSet/>
      <dgm:spPr/>
      <dgm:t>
        <a:bodyPr/>
        <a:lstStyle/>
        <a:p>
          <a:endParaRPr lang="en-GB"/>
        </a:p>
      </dgm:t>
    </dgm:pt>
    <dgm:pt modelId="{B2F297F2-3F3A-2E43-B9CD-B9E37F71006E}" type="sibTrans" cxnId="{B6C9BC35-1850-8B4F-BB74-71ABD5A0C540}">
      <dgm:prSet/>
      <dgm:spPr/>
      <dgm:t>
        <a:bodyPr/>
        <a:lstStyle/>
        <a:p>
          <a:endParaRPr lang="en-GB"/>
        </a:p>
      </dgm:t>
    </dgm:pt>
    <dgm:pt modelId="{EA11423D-24CD-3B42-8FF0-6479C22665C4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Incompletely reversible airflow limitation</a:t>
          </a:r>
          <a:endParaRPr lang="en-GB" dirty="0"/>
        </a:p>
      </dgm:t>
    </dgm:pt>
    <dgm:pt modelId="{2F7DDD85-708D-C346-A8E6-B038FFB2AFBD}" type="parTrans" cxnId="{04D78BAD-231C-064B-8D28-3A45FA4A0B28}">
      <dgm:prSet/>
      <dgm:spPr/>
      <dgm:t>
        <a:bodyPr/>
        <a:lstStyle/>
        <a:p>
          <a:endParaRPr lang="en-GB"/>
        </a:p>
      </dgm:t>
    </dgm:pt>
    <dgm:pt modelId="{7CB2A6F5-0D51-6247-A474-302EF65DA8BA}" type="sibTrans" cxnId="{04D78BAD-231C-064B-8D28-3A45FA4A0B28}">
      <dgm:prSet/>
      <dgm:spPr/>
      <dgm:t>
        <a:bodyPr/>
        <a:lstStyle/>
        <a:p>
          <a:endParaRPr lang="en-GB"/>
        </a:p>
      </dgm:t>
    </dgm:pt>
    <dgm:pt modelId="{FD426407-6B4E-E84F-86B8-B70FA54E4F81}">
      <dgm:prSet phldrT="[Text]"/>
      <dgm:spPr/>
      <dgm:t>
        <a:bodyPr/>
        <a:lstStyle/>
        <a:p>
          <a:r>
            <a:rPr lang="en-MY" b="1" dirty="0"/>
            <a:t>Comorbidities</a:t>
          </a:r>
          <a:endParaRPr lang="en-GB" dirty="0"/>
        </a:p>
      </dgm:t>
    </dgm:pt>
    <dgm:pt modelId="{CF43C56C-0F57-0D44-821F-C67E455ED76B}" type="parTrans" cxnId="{FCC5B303-AB74-224F-B8E0-6BD116A0617C}">
      <dgm:prSet/>
      <dgm:spPr/>
      <dgm:t>
        <a:bodyPr/>
        <a:lstStyle/>
        <a:p>
          <a:endParaRPr lang="en-GB"/>
        </a:p>
      </dgm:t>
    </dgm:pt>
    <dgm:pt modelId="{14992B3F-FFFC-6647-93EE-191D8518098C}" type="sibTrans" cxnId="{FCC5B303-AB74-224F-B8E0-6BD116A0617C}">
      <dgm:prSet/>
      <dgm:spPr/>
      <dgm:t>
        <a:bodyPr/>
        <a:lstStyle/>
        <a:p>
          <a:endParaRPr lang="en-GB"/>
        </a:p>
      </dgm:t>
    </dgm:pt>
    <dgm:pt modelId="{70D73E25-877E-3641-89E4-46C859BF3C52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Obesity</a:t>
          </a:r>
          <a:endParaRPr lang="en-GB" dirty="0"/>
        </a:p>
      </dgm:t>
    </dgm:pt>
    <dgm:pt modelId="{EA84EAA2-C8B1-2048-82DE-425DAD9FF3A3}" type="parTrans" cxnId="{D2EF8C25-DF55-5942-A98C-CBE53D9C229E}">
      <dgm:prSet/>
      <dgm:spPr/>
      <dgm:t>
        <a:bodyPr/>
        <a:lstStyle/>
        <a:p>
          <a:endParaRPr lang="en-GB"/>
        </a:p>
      </dgm:t>
    </dgm:pt>
    <dgm:pt modelId="{536E6FB2-4689-0649-95BA-E7E1E1A3A48E}" type="sibTrans" cxnId="{D2EF8C25-DF55-5942-A98C-CBE53D9C229E}">
      <dgm:prSet/>
      <dgm:spPr/>
      <dgm:t>
        <a:bodyPr/>
        <a:lstStyle/>
        <a:p>
          <a:endParaRPr lang="en-GB"/>
        </a:p>
      </dgm:t>
    </dgm:pt>
    <dgm:pt modelId="{5E5EA818-A326-3448-AFF6-DF1B97BF16D5}">
      <dgm:prSet phldrT="[Text]"/>
      <dgm:spPr/>
      <dgm:t>
        <a:bodyPr/>
        <a:lstStyle/>
        <a:p>
          <a:r>
            <a:rPr lang="en-MY" b="1" dirty="0"/>
            <a:t>Other Contributors</a:t>
          </a:r>
          <a:endParaRPr lang="en-GB" dirty="0"/>
        </a:p>
      </dgm:t>
    </dgm:pt>
    <dgm:pt modelId="{243FBCAE-D3D1-CA48-A8D3-4C86BF02848C}" type="parTrans" cxnId="{F67E59F0-ECE0-E24F-919F-566111FDA838}">
      <dgm:prSet/>
      <dgm:spPr/>
      <dgm:t>
        <a:bodyPr/>
        <a:lstStyle/>
        <a:p>
          <a:endParaRPr lang="en-GB"/>
        </a:p>
      </dgm:t>
    </dgm:pt>
    <dgm:pt modelId="{7BF1182C-8C84-CC47-84B0-45A843A10F30}" type="sibTrans" cxnId="{F67E59F0-ECE0-E24F-919F-566111FDA838}">
      <dgm:prSet/>
      <dgm:spPr/>
      <dgm:t>
        <a:bodyPr/>
        <a:lstStyle/>
        <a:p>
          <a:endParaRPr lang="en-GB"/>
        </a:p>
      </dgm:t>
    </dgm:pt>
    <dgm:pt modelId="{FD037348-0D67-6747-8509-DC006F710668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Vocal cord dysfunction</a:t>
          </a:r>
          <a:endParaRPr lang="en-GB" dirty="0"/>
        </a:p>
      </dgm:t>
    </dgm:pt>
    <dgm:pt modelId="{8D8755E8-A61F-C94D-8919-E6D874AE8603}" type="parTrans" cxnId="{4DF654BD-6366-0F46-B19B-9C705D043330}">
      <dgm:prSet/>
      <dgm:spPr/>
      <dgm:t>
        <a:bodyPr/>
        <a:lstStyle/>
        <a:p>
          <a:endParaRPr lang="en-GB"/>
        </a:p>
      </dgm:t>
    </dgm:pt>
    <dgm:pt modelId="{2D5C3F9A-283F-1A48-B6A3-4BB005BB3189}" type="sibTrans" cxnId="{4DF654BD-6366-0F46-B19B-9C705D043330}">
      <dgm:prSet/>
      <dgm:spPr/>
      <dgm:t>
        <a:bodyPr/>
        <a:lstStyle/>
        <a:p>
          <a:endParaRPr lang="en-GB"/>
        </a:p>
      </dgm:t>
    </dgm:pt>
    <dgm:pt modelId="{D72D1337-EE7E-0943-BE3D-80504B1BDE87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Frequent exacerbations</a:t>
          </a:r>
          <a:endParaRPr lang="en-GB" dirty="0"/>
        </a:p>
      </dgm:t>
    </dgm:pt>
    <dgm:pt modelId="{3EC3FC14-FEC0-6347-9C04-D1392B0C4E64}" type="parTrans" cxnId="{2BA986D8-16A3-FB4F-B491-E69D2F8B7239}">
      <dgm:prSet/>
      <dgm:spPr/>
      <dgm:t>
        <a:bodyPr/>
        <a:lstStyle/>
        <a:p>
          <a:endParaRPr lang="en-GB"/>
        </a:p>
      </dgm:t>
    </dgm:pt>
    <dgm:pt modelId="{3B022DC2-C7E8-3641-9AF4-6C04B3D181EC}" type="sibTrans" cxnId="{2BA986D8-16A3-FB4F-B491-E69D2F8B7239}">
      <dgm:prSet/>
      <dgm:spPr/>
      <dgm:t>
        <a:bodyPr/>
        <a:lstStyle/>
        <a:p>
          <a:endParaRPr lang="en-GB"/>
        </a:p>
      </dgm:t>
    </dgm:pt>
    <dgm:pt modelId="{C2DDA3D1-A7D7-8749-AEF7-A5928809AA0F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Neutrophilic airway inflammation</a:t>
          </a:r>
        </a:p>
      </dgm:t>
    </dgm:pt>
    <dgm:pt modelId="{86C5FF57-8A3B-5C4B-BDE1-BB9949C1C8E2}" type="parTrans" cxnId="{E1C32E89-770F-B643-A33C-6E9E72402B89}">
      <dgm:prSet/>
      <dgm:spPr/>
      <dgm:t>
        <a:bodyPr/>
        <a:lstStyle/>
        <a:p>
          <a:endParaRPr lang="en-GB"/>
        </a:p>
      </dgm:t>
    </dgm:pt>
    <dgm:pt modelId="{0EC0E138-CF75-2A4C-B3BB-17119018061B}" type="sibTrans" cxnId="{E1C32E89-770F-B643-A33C-6E9E72402B89}">
      <dgm:prSet/>
      <dgm:spPr/>
      <dgm:t>
        <a:bodyPr/>
        <a:lstStyle/>
        <a:p>
          <a:endParaRPr lang="en-GB"/>
        </a:p>
      </dgm:t>
    </dgm:pt>
    <dgm:pt modelId="{29207168-AF06-E04E-A9EA-917373F6DDAA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Obstructive sleep apnoea (OSA)</a:t>
          </a:r>
          <a:endParaRPr lang="en-GB" dirty="0"/>
        </a:p>
      </dgm:t>
    </dgm:pt>
    <dgm:pt modelId="{70A60630-8971-FB43-9971-22454D632E21}" type="parTrans" cxnId="{FC4DA8B7-5D78-314C-BC54-B99AB378CDA9}">
      <dgm:prSet/>
      <dgm:spPr/>
      <dgm:t>
        <a:bodyPr/>
        <a:lstStyle/>
        <a:p>
          <a:endParaRPr lang="en-GB"/>
        </a:p>
      </dgm:t>
    </dgm:pt>
    <dgm:pt modelId="{5284AF29-4AE9-C443-8F3B-6D6FF137571D}" type="sibTrans" cxnId="{FC4DA8B7-5D78-314C-BC54-B99AB378CDA9}">
      <dgm:prSet/>
      <dgm:spPr/>
      <dgm:t>
        <a:bodyPr/>
        <a:lstStyle/>
        <a:p>
          <a:endParaRPr lang="en-GB"/>
        </a:p>
      </dgm:t>
    </dgm:pt>
    <dgm:pt modelId="{AA9E9DE1-ABE4-B540-ADC5-542DCBA75CAE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Gastroesophageal reflux disease (GERD)</a:t>
          </a:r>
          <a:endParaRPr lang="en-GB" dirty="0"/>
        </a:p>
      </dgm:t>
    </dgm:pt>
    <dgm:pt modelId="{E74426E8-5FA7-DD45-814C-8618EC763472}" type="parTrans" cxnId="{055517E5-FCDC-0644-B0DE-572222D58608}">
      <dgm:prSet/>
      <dgm:spPr/>
      <dgm:t>
        <a:bodyPr/>
        <a:lstStyle/>
        <a:p>
          <a:endParaRPr lang="en-GB"/>
        </a:p>
      </dgm:t>
    </dgm:pt>
    <dgm:pt modelId="{472AD6AA-D8D2-3644-B1F8-CA219117DFB0}" type="sibTrans" cxnId="{055517E5-FCDC-0644-B0DE-572222D58608}">
      <dgm:prSet/>
      <dgm:spPr/>
      <dgm:t>
        <a:bodyPr/>
        <a:lstStyle/>
        <a:p>
          <a:endParaRPr lang="en-GB"/>
        </a:p>
      </dgm:t>
    </dgm:pt>
    <dgm:pt modelId="{B00C7568-3362-544C-AA95-1F32FD5A9E3D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Depression</a:t>
          </a:r>
          <a:endParaRPr lang="en-GB" dirty="0"/>
        </a:p>
      </dgm:t>
    </dgm:pt>
    <dgm:pt modelId="{99E7A586-F3F2-4345-8E33-4DE193B4E1E5}" type="parTrans" cxnId="{BD8A7072-A62D-104E-B621-D81C68DA65E4}">
      <dgm:prSet/>
      <dgm:spPr/>
      <dgm:t>
        <a:bodyPr/>
        <a:lstStyle/>
        <a:p>
          <a:endParaRPr lang="en-GB"/>
        </a:p>
      </dgm:t>
    </dgm:pt>
    <dgm:pt modelId="{B1A1555F-8480-5241-9B40-BF14B8579B6D}" type="sibTrans" cxnId="{BD8A7072-A62D-104E-B621-D81C68DA65E4}">
      <dgm:prSet/>
      <dgm:spPr/>
      <dgm:t>
        <a:bodyPr/>
        <a:lstStyle/>
        <a:p>
          <a:endParaRPr lang="en-GB"/>
        </a:p>
      </dgm:t>
    </dgm:pt>
    <dgm:pt modelId="{77AAA692-456C-804C-B50C-68A8929F9E5F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Systemic inflammation</a:t>
          </a:r>
        </a:p>
      </dgm:t>
    </dgm:pt>
    <dgm:pt modelId="{9121FD91-AB79-504F-99C1-8EBFB8140C3B}" type="parTrans" cxnId="{E39C9951-7A4C-0846-8103-67BD27D40C5B}">
      <dgm:prSet/>
      <dgm:spPr/>
      <dgm:t>
        <a:bodyPr/>
        <a:lstStyle/>
        <a:p>
          <a:endParaRPr lang="en-GB"/>
        </a:p>
      </dgm:t>
    </dgm:pt>
    <dgm:pt modelId="{D403A812-AFB4-4343-B8BD-BA1F89FD919E}" type="sibTrans" cxnId="{E39C9951-7A4C-0846-8103-67BD27D40C5B}">
      <dgm:prSet/>
      <dgm:spPr/>
      <dgm:t>
        <a:bodyPr/>
        <a:lstStyle/>
        <a:p>
          <a:endParaRPr lang="en-GB"/>
        </a:p>
      </dgm:t>
    </dgm:pt>
    <dgm:pt modelId="{FC106379-E9A8-0B4B-8E6E-AADE9F309F34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Inhaler device polypharmacy</a:t>
          </a:r>
          <a:endParaRPr lang="en-GB" dirty="0"/>
        </a:p>
      </dgm:t>
    </dgm:pt>
    <dgm:pt modelId="{5B72BF02-8845-8145-B3B2-520584E5060B}" type="parTrans" cxnId="{4F41081D-1734-9B4B-B5A3-9948B194009D}">
      <dgm:prSet/>
      <dgm:spPr/>
      <dgm:t>
        <a:bodyPr/>
        <a:lstStyle/>
        <a:p>
          <a:endParaRPr lang="en-GB"/>
        </a:p>
      </dgm:t>
    </dgm:pt>
    <dgm:pt modelId="{3FEFF151-856E-DF49-940D-34CA7D9BFDDB}" type="sibTrans" cxnId="{4F41081D-1734-9B4B-B5A3-9948B194009D}">
      <dgm:prSet/>
      <dgm:spPr/>
      <dgm:t>
        <a:bodyPr/>
        <a:lstStyle/>
        <a:p>
          <a:endParaRPr lang="en-GB"/>
        </a:p>
      </dgm:t>
    </dgm:pt>
    <dgm:pt modelId="{C371677F-2C02-9144-AE46-2DBCE82D2709}">
      <dgm:prSet phldrT="[Text]"/>
      <dgm:spPr/>
      <dgm:t>
        <a:bodyPr anchor="ctr"/>
        <a:lstStyle/>
        <a:p>
          <a:pPr>
            <a:buFont typeface="Arial" panose="020B0604020202020204" pitchFamily="34" charset="0"/>
            <a:buChar char="•"/>
          </a:pPr>
          <a:r>
            <a:rPr lang="en-MY" dirty="0"/>
            <a:t>Aspergillus sensitisation</a:t>
          </a:r>
          <a:endParaRPr lang="en-US" dirty="0"/>
        </a:p>
      </dgm:t>
    </dgm:pt>
    <dgm:pt modelId="{29658922-3624-0548-A5BA-822642C1D62F}" type="parTrans" cxnId="{319A9A91-002A-3446-8CC6-4DF09F316DB6}">
      <dgm:prSet/>
      <dgm:spPr/>
      <dgm:t>
        <a:bodyPr/>
        <a:lstStyle/>
        <a:p>
          <a:endParaRPr lang="en-GB"/>
        </a:p>
      </dgm:t>
    </dgm:pt>
    <dgm:pt modelId="{5CF202B0-A238-9A40-A5B8-0A8D6656A6AF}" type="sibTrans" cxnId="{319A9A91-002A-3446-8CC6-4DF09F316DB6}">
      <dgm:prSet/>
      <dgm:spPr/>
      <dgm:t>
        <a:bodyPr/>
        <a:lstStyle/>
        <a:p>
          <a:endParaRPr lang="en-GB"/>
        </a:p>
      </dgm:t>
    </dgm:pt>
    <dgm:pt modelId="{5E9187FC-7A67-7C47-B544-FC6CD5738460}" type="pres">
      <dgm:prSet presAssocID="{1F9CE14F-5FA3-6D44-8B93-63378C934A4C}" presName="Name0" presStyleCnt="0">
        <dgm:presLayoutVars>
          <dgm:dir/>
          <dgm:animLvl val="lvl"/>
          <dgm:resizeHandles val="exact"/>
        </dgm:presLayoutVars>
      </dgm:prSet>
      <dgm:spPr/>
    </dgm:pt>
    <dgm:pt modelId="{9120C254-8913-BB43-8561-6BF1C9FAC789}" type="pres">
      <dgm:prSet presAssocID="{E9FF6A40-D592-C146-84E3-E2E930487E7A}" presName="composite" presStyleCnt="0"/>
      <dgm:spPr/>
    </dgm:pt>
    <dgm:pt modelId="{3D2EA4E4-479C-2E40-80D6-F483A7DCE802}" type="pres">
      <dgm:prSet presAssocID="{E9FF6A40-D592-C146-84E3-E2E930487E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109181DF-489B-124A-ADBD-B4C46C51979F}" type="pres">
      <dgm:prSet presAssocID="{E9FF6A40-D592-C146-84E3-E2E930487E7A}" presName="desTx" presStyleLbl="alignAccFollowNode1" presStyleIdx="0" presStyleCnt="3">
        <dgm:presLayoutVars>
          <dgm:bulletEnabled val="1"/>
        </dgm:presLayoutVars>
      </dgm:prSet>
      <dgm:spPr/>
    </dgm:pt>
    <dgm:pt modelId="{CEDE40A1-2AC9-1249-AE05-0C4AC8C6953D}" type="pres">
      <dgm:prSet presAssocID="{B2F297F2-3F3A-2E43-B9CD-B9E37F71006E}" presName="space" presStyleCnt="0"/>
      <dgm:spPr/>
    </dgm:pt>
    <dgm:pt modelId="{E3CDA00F-FF90-DA4F-B739-42FB57751C2D}" type="pres">
      <dgm:prSet presAssocID="{FD426407-6B4E-E84F-86B8-B70FA54E4F81}" presName="composite" presStyleCnt="0"/>
      <dgm:spPr/>
    </dgm:pt>
    <dgm:pt modelId="{7D0B8EE5-247F-CB43-8580-8A97C5A5DE04}" type="pres">
      <dgm:prSet presAssocID="{FD426407-6B4E-E84F-86B8-B70FA54E4F81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53C8DF5C-A810-1F4E-9CD3-D241715DF8F0}" type="pres">
      <dgm:prSet presAssocID="{FD426407-6B4E-E84F-86B8-B70FA54E4F81}" presName="desTx" presStyleLbl="alignAccFollowNode1" presStyleIdx="1" presStyleCnt="3">
        <dgm:presLayoutVars>
          <dgm:bulletEnabled val="1"/>
        </dgm:presLayoutVars>
      </dgm:prSet>
      <dgm:spPr/>
    </dgm:pt>
    <dgm:pt modelId="{54443916-3C57-794B-BC15-1B7A5175F6A2}" type="pres">
      <dgm:prSet presAssocID="{14992B3F-FFFC-6647-93EE-191D8518098C}" presName="space" presStyleCnt="0"/>
      <dgm:spPr/>
    </dgm:pt>
    <dgm:pt modelId="{A56523E8-C118-2F49-9066-11DB2404D5F9}" type="pres">
      <dgm:prSet presAssocID="{5E5EA818-A326-3448-AFF6-DF1B97BF16D5}" presName="composite" presStyleCnt="0"/>
      <dgm:spPr/>
    </dgm:pt>
    <dgm:pt modelId="{F46A9DF4-B5A4-1044-AF51-F064723346DF}" type="pres">
      <dgm:prSet presAssocID="{5E5EA818-A326-3448-AFF6-DF1B97BF16D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39D12805-4E39-164E-A805-96D36B56FC67}" type="pres">
      <dgm:prSet presAssocID="{5E5EA818-A326-3448-AFF6-DF1B97BF16D5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FCC5B303-AB74-224F-B8E0-6BD116A0617C}" srcId="{1F9CE14F-5FA3-6D44-8B93-63378C934A4C}" destId="{FD426407-6B4E-E84F-86B8-B70FA54E4F81}" srcOrd="1" destOrd="0" parTransId="{CF43C56C-0F57-0D44-821F-C67E455ED76B}" sibTransId="{14992B3F-FFFC-6647-93EE-191D8518098C}"/>
    <dgm:cxn modelId="{DCDD2816-B9D7-EA4C-9996-2AF624A7D55B}" type="presOf" srcId="{EA11423D-24CD-3B42-8FF0-6479C22665C4}" destId="{109181DF-489B-124A-ADBD-B4C46C51979F}" srcOrd="0" destOrd="0" presId="urn:microsoft.com/office/officeart/2005/8/layout/hList1"/>
    <dgm:cxn modelId="{4F41081D-1734-9B4B-B5A3-9948B194009D}" srcId="{5E5EA818-A326-3448-AFF6-DF1B97BF16D5}" destId="{FC106379-E9A8-0B4B-8E6E-AADE9F309F34}" srcOrd="1" destOrd="0" parTransId="{5B72BF02-8845-8145-B3B2-520584E5060B}" sibTransId="{3FEFF151-856E-DF49-940D-34CA7D9BFDDB}"/>
    <dgm:cxn modelId="{D2EF8C25-DF55-5942-A98C-CBE53D9C229E}" srcId="{FD426407-6B4E-E84F-86B8-B70FA54E4F81}" destId="{70D73E25-877E-3641-89E4-46C859BF3C52}" srcOrd="0" destOrd="0" parTransId="{EA84EAA2-C8B1-2048-82DE-425DAD9FF3A3}" sibTransId="{536E6FB2-4689-0649-95BA-E7E1E1A3A48E}"/>
    <dgm:cxn modelId="{065E812F-DD4D-3D4F-A694-60D7E37F9548}" type="presOf" srcId="{FD037348-0D67-6747-8509-DC006F710668}" destId="{39D12805-4E39-164E-A805-96D36B56FC67}" srcOrd="0" destOrd="0" presId="urn:microsoft.com/office/officeart/2005/8/layout/hList1"/>
    <dgm:cxn modelId="{B6C9BC35-1850-8B4F-BB74-71ABD5A0C540}" srcId="{1F9CE14F-5FA3-6D44-8B93-63378C934A4C}" destId="{E9FF6A40-D592-C146-84E3-E2E930487E7A}" srcOrd="0" destOrd="0" parTransId="{F1A34DCF-38FF-AC41-B122-42B7249A80C7}" sibTransId="{B2F297F2-3F3A-2E43-B9CD-B9E37F71006E}"/>
    <dgm:cxn modelId="{3038A261-1E37-6A41-BDB7-E157D4E82050}" type="presOf" srcId="{5E5EA818-A326-3448-AFF6-DF1B97BF16D5}" destId="{F46A9DF4-B5A4-1044-AF51-F064723346DF}" srcOrd="0" destOrd="0" presId="urn:microsoft.com/office/officeart/2005/8/layout/hList1"/>
    <dgm:cxn modelId="{46978C48-DE42-B14D-B4E8-2D262D03AE64}" type="presOf" srcId="{C371677F-2C02-9144-AE46-2DBCE82D2709}" destId="{39D12805-4E39-164E-A805-96D36B56FC67}" srcOrd="0" destOrd="2" presId="urn:microsoft.com/office/officeart/2005/8/layout/hList1"/>
    <dgm:cxn modelId="{CF6C8A6A-A640-CB4D-B128-18E01682CAF0}" type="presOf" srcId="{D72D1337-EE7E-0943-BE3D-80504B1BDE87}" destId="{109181DF-489B-124A-ADBD-B4C46C51979F}" srcOrd="0" destOrd="1" presId="urn:microsoft.com/office/officeart/2005/8/layout/hList1"/>
    <dgm:cxn modelId="{76BB9E6B-F2D1-514B-8E68-D9010D5FDE82}" type="presOf" srcId="{C2DDA3D1-A7D7-8749-AEF7-A5928809AA0F}" destId="{109181DF-489B-124A-ADBD-B4C46C51979F}" srcOrd="0" destOrd="2" presId="urn:microsoft.com/office/officeart/2005/8/layout/hList1"/>
    <dgm:cxn modelId="{E39C9951-7A4C-0846-8103-67BD27D40C5B}" srcId="{FD426407-6B4E-E84F-86B8-B70FA54E4F81}" destId="{77AAA692-456C-804C-B50C-68A8929F9E5F}" srcOrd="4" destOrd="0" parTransId="{9121FD91-AB79-504F-99C1-8EBFB8140C3B}" sibTransId="{D403A812-AFB4-4343-B8BD-BA1F89FD919E}"/>
    <dgm:cxn modelId="{BD8A7072-A62D-104E-B621-D81C68DA65E4}" srcId="{FD426407-6B4E-E84F-86B8-B70FA54E4F81}" destId="{B00C7568-3362-544C-AA95-1F32FD5A9E3D}" srcOrd="3" destOrd="0" parTransId="{99E7A586-F3F2-4345-8E33-4DE193B4E1E5}" sibTransId="{B1A1555F-8480-5241-9B40-BF14B8579B6D}"/>
    <dgm:cxn modelId="{EEF88F82-1774-584B-AC0C-DEDE4806A640}" type="presOf" srcId="{29207168-AF06-E04E-A9EA-917373F6DDAA}" destId="{53C8DF5C-A810-1F4E-9CD3-D241715DF8F0}" srcOrd="0" destOrd="1" presId="urn:microsoft.com/office/officeart/2005/8/layout/hList1"/>
    <dgm:cxn modelId="{7D3F6A88-6EB3-1E45-8311-E8A2717897C6}" type="presOf" srcId="{FC106379-E9A8-0B4B-8E6E-AADE9F309F34}" destId="{39D12805-4E39-164E-A805-96D36B56FC67}" srcOrd="0" destOrd="1" presId="urn:microsoft.com/office/officeart/2005/8/layout/hList1"/>
    <dgm:cxn modelId="{E1C32E89-770F-B643-A33C-6E9E72402B89}" srcId="{E9FF6A40-D592-C146-84E3-E2E930487E7A}" destId="{C2DDA3D1-A7D7-8749-AEF7-A5928809AA0F}" srcOrd="2" destOrd="0" parTransId="{86C5FF57-8A3B-5C4B-BDE1-BB9949C1C8E2}" sibTransId="{0EC0E138-CF75-2A4C-B3BB-17119018061B}"/>
    <dgm:cxn modelId="{319A9A91-002A-3446-8CC6-4DF09F316DB6}" srcId="{5E5EA818-A326-3448-AFF6-DF1B97BF16D5}" destId="{C371677F-2C02-9144-AE46-2DBCE82D2709}" srcOrd="2" destOrd="0" parTransId="{29658922-3624-0548-A5BA-822642C1D62F}" sibTransId="{5CF202B0-A238-9A40-A5B8-0A8D6656A6AF}"/>
    <dgm:cxn modelId="{709839A1-1F19-FF4A-8685-D66E199FFC55}" type="presOf" srcId="{70D73E25-877E-3641-89E4-46C859BF3C52}" destId="{53C8DF5C-A810-1F4E-9CD3-D241715DF8F0}" srcOrd="0" destOrd="0" presId="urn:microsoft.com/office/officeart/2005/8/layout/hList1"/>
    <dgm:cxn modelId="{04D78BAD-231C-064B-8D28-3A45FA4A0B28}" srcId="{E9FF6A40-D592-C146-84E3-E2E930487E7A}" destId="{EA11423D-24CD-3B42-8FF0-6479C22665C4}" srcOrd="0" destOrd="0" parTransId="{2F7DDD85-708D-C346-A8E6-B038FFB2AFBD}" sibTransId="{7CB2A6F5-0D51-6247-A474-302EF65DA8BA}"/>
    <dgm:cxn modelId="{3DEE0AB3-5BCD-CF42-A67D-4280F1A04FED}" type="presOf" srcId="{FD426407-6B4E-E84F-86B8-B70FA54E4F81}" destId="{7D0B8EE5-247F-CB43-8580-8A97C5A5DE04}" srcOrd="0" destOrd="0" presId="urn:microsoft.com/office/officeart/2005/8/layout/hList1"/>
    <dgm:cxn modelId="{1CF46BB4-2676-884A-8934-F4D5130E8FC9}" type="presOf" srcId="{E9FF6A40-D592-C146-84E3-E2E930487E7A}" destId="{3D2EA4E4-479C-2E40-80D6-F483A7DCE802}" srcOrd="0" destOrd="0" presId="urn:microsoft.com/office/officeart/2005/8/layout/hList1"/>
    <dgm:cxn modelId="{FC4DA8B7-5D78-314C-BC54-B99AB378CDA9}" srcId="{FD426407-6B4E-E84F-86B8-B70FA54E4F81}" destId="{29207168-AF06-E04E-A9EA-917373F6DDAA}" srcOrd="1" destOrd="0" parTransId="{70A60630-8971-FB43-9971-22454D632E21}" sibTransId="{5284AF29-4AE9-C443-8F3B-6D6FF137571D}"/>
    <dgm:cxn modelId="{E1BD7FB8-E12D-5D4C-9744-ACB79F5D86AB}" type="presOf" srcId="{AA9E9DE1-ABE4-B540-ADC5-542DCBA75CAE}" destId="{53C8DF5C-A810-1F4E-9CD3-D241715DF8F0}" srcOrd="0" destOrd="2" presId="urn:microsoft.com/office/officeart/2005/8/layout/hList1"/>
    <dgm:cxn modelId="{4DF654BD-6366-0F46-B19B-9C705D043330}" srcId="{5E5EA818-A326-3448-AFF6-DF1B97BF16D5}" destId="{FD037348-0D67-6747-8509-DC006F710668}" srcOrd="0" destOrd="0" parTransId="{8D8755E8-A61F-C94D-8919-E6D874AE8603}" sibTransId="{2D5C3F9A-283F-1A48-B6A3-4BB005BB3189}"/>
    <dgm:cxn modelId="{C79825C7-5AC8-E14C-ACAE-3B75C37583B8}" type="presOf" srcId="{B00C7568-3362-544C-AA95-1F32FD5A9E3D}" destId="{53C8DF5C-A810-1F4E-9CD3-D241715DF8F0}" srcOrd="0" destOrd="3" presId="urn:microsoft.com/office/officeart/2005/8/layout/hList1"/>
    <dgm:cxn modelId="{243380D4-C5ED-3348-AED0-514239F78EB6}" type="presOf" srcId="{1F9CE14F-5FA3-6D44-8B93-63378C934A4C}" destId="{5E9187FC-7A67-7C47-B544-FC6CD5738460}" srcOrd="0" destOrd="0" presId="urn:microsoft.com/office/officeart/2005/8/layout/hList1"/>
    <dgm:cxn modelId="{2BA986D8-16A3-FB4F-B491-E69D2F8B7239}" srcId="{E9FF6A40-D592-C146-84E3-E2E930487E7A}" destId="{D72D1337-EE7E-0943-BE3D-80504B1BDE87}" srcOrd="1" destOrd="0" parTransId="{3EC3FC14-FEC0-6347-9C04-D1392B0C4E64}" sibTransId="{3B022DC2-C7E8-3641-9AF4-6C04B3D181EC}"/>
    <dgm:cxn modelId="{6DC436DD-B5B5-2849-B1AD-65031A32E2DF}" type="presOf" srcId="{77AAA692-456C-804C-B50C-68A8929F9E5F}" destId="{53C8DF5C-A810-1F4E-9CD3-D241715DF8F0}" srcOrd="0" destOrd="4" presId="urn:microsoft.com/office/officeart/2005/8/layout/hList1"/>
    <dgm:cxn modelId="{055517E5-FCDC-0644-B0DE-572222D58608}" srcId="{FD426407-6B4E-E84F-86B8-B70FA54E4F81}" destId="{AA9E9DE1-ABE4-B540-ADC5-542DCBA75CAE}" srcOrd="2" destOrd="0" parTransId="{E74426E8-5FA7-DD45-814C-8618EC763472}" sibTransId="{472AD6AA-D8D2-3644-B1F8-CA219117DFB0}"/>
    <dgm:cxn modelId="{F67E59F0-ECE0-E24F-919F-566111FDA838}" srcId="{1F9CE14F-5FA3-6D44-8B93-63378C934A4C}" destId="{5E5EA818-A326-3448-AFF6-DF1B97BF16D5}" srcOrd="2" destOrd="0" parTransId="{243FBCAE-D3D1-CA48-A8D3-4C86BF02848C}" sibTransId="{7BF1182C-8C84-CC47-84B0-45A843A10F30}"/>
    <dgm:cxn modelId="{A3569EE2-3E01-0043-B4E1-AA4FDD7400AA}" type="presParOf" srcId="{5E9187FC-7A67-7C47-B544-FC6CD5738460}" destId="{9120C254-8913-BB43-8561-6BF1C9FAC789}" srcOrd="0" destOrd="0" presId="urn:microsoft.com/office/officeart/2005/8/layout/hList1"/>
    <dgm:cxn modelId="{63E08D64-8A19-A04E-AE51-50E47BECF67B}" type="presParOf" srcId="{9120C254-8913-BB43-8561-6BF1C9FAC789}" destId="{3D2EA4E4-479C-2E40-80D6-F483A7DCE802}" srcOrd="0" destOrd="0" presId="urn:microsoft.com/office/officeart/2005/8/layout/hList1"/>
    <dgm:cxn modelId="{F02A7061-15F8-1C4C-B2FB-86340052D4A7}" type="presParOf" srcId="{9120C254-8913-BB43-8561-6BF1C9FAC789}" destId="{109181DF-489B-124A-ADBD-B4C46C51979F}" srcOrd="1" destOrd="0" presId="urn:microsoft.com/office/officeart/2005/8/layout/hList1"/>
    <dgm:cxn modelId="{8D0694B4-83BB-8A48-AE97-1AEA7C1882CD}" type="presParOf" srcId="{5E9187FC-7A67-7C47-B544-FC6CD5738460}" destId="{CEDE40A1-2AC9-1249-AE05-0C4AC8C6953D}" srcOrd="1" destOrd="0" presId="urn:microsoft.com/office/officeart/2005/8/layout/hList1"/>
    <dgm:cxn modelId="{E889F811-BB5B-794A-8612-ACE935BF55CE}" type="presParOf" srcId="{5E9187FC-7A67-7C47-B544-FC6CD5738460}" destId="{E3CDA00F-FF90-DA4F-B739-42FB57751C2D}" srcOrd="2" destOrd="0" presId="urn:microsoft.com/office/officeart/2005/8/layout/hList1"/>
    <dgm:cxn modelId="{9C1E62A4-ABF4-4349-9E58-A8B631B26E49}" type="presParOf" srcId="{E3CDA00F-FF90-DA4F-B739-42FB57751C2D}" destId="{7D0B8EE5-247F-CB43-8580-8A97C5A5DE04}" srcOrd="0" destOrd="0" presId="urn:microsoft.com/office/officeart/2005/8/layout/hList1"/>
    <dgm:cxn modelId="{27460ADA-0732-0E4B-9C0B-BC57A4AFA4D0}" type="presParOf" srcId="{E3CDA00F-FF90-DA4F-B739-42FB57751C2D}" destId="{53C8DF5C-A810-1F4E-9CD3-D241715DF8F0}" srcOrd="1" destOrd="0" presId="urn:microsoft.com/office/officeart/2005/8/layout/hList1"/>
    <dgm:cxn modelId="{3E1294A2-9658-A04A-B0CA-4DC71BCC0591}" type="presParOf" srcId="{5E9187FC-7A67-7C47-B544-FC6CD5738460}" destId="{54443916-3C57-794B-BC15-1B7A5175F6A2}" srcOrd="3" destOrd="0" presId="urn:microsoft.com/office/officeart/2005/8/layout/hList1"/>
    <dgm:cxn modelId="{1EBB0EA5-620E-2C4F-91D3-0FE7B2B9F7F4}" type="presParOf" srcId="{5E9187FC-7A67-7C47-B544-FC6CD5738460}" destId="{A56523E8-C118-2F49-9066-11DB2404D5F9}" srcOrd="4" destOrd="0" presId="urn:microsoft.com/office/officeart/2005/8/layout/hList1"/>
    <dgm:cxn modelId="{4CB46306-FAB4-7E4F-8D72-E8FF54982FF4}" type="presParOf" srcId="{A56523E8-C118-2F49-9066-11DB2404D5F9}" destId="{F46A9DF4-B5A4-1044-AF51-F064723346DF}" srcOrd="0" destOrd="0" presId="urn:microsoft.com/office/officeart/2005/8/layout/hList1"/>
    <dgm:cxn modelId="{85398823-E9C6-054A-818B-093CE14425B3}" type="presParOf" srcId="{A56523E8-C118-2F49-9066-11DB2404D5F9}" destId="{39D12805-4E39-164E-A805-96D36B56FC6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2EA4E4-479C-2E40-80D6-F483A7DCE802}">
      <dsp:nvSpPr>
        <dsp:cNvPr id="0" name=""/>
        <dsp:cNvSpPr/>
      </dsp:nvSpPr>
      <dsp:spPr>
        <a:xfrm>
          <a:off x="3342" y="300337"/>
          <a:ext cx="3259148" cy="8013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MY" sz="2100" b="1" kern="1200" dirty="0"/>
            <a:t>Airway &amp; Disease-Related</a:t>
          </a:r>
        </a:p>
      </dsp:txBody>
      <dsp:txXfrm>
        <a:off x="3342" y="300337"/>
        <a:ext cx="3259148" cy="801354"/>
      </dsp:txXfrm>
    </dsp:sp>
    <dsp:sp modelId="{109181DF-489B-124A-ADBD-B4C46C51979F}">
      <dsp:nvSpPr>
        <dsp:cNvPr id="0" name=""/>
        <dsp:cNvSpPr/>
      </dsp:nvSpPr>
      <dsp:spPr>
        <a:xfrm>
          <a:off x="3342" y="1101691"/>
          <a:ext cx="3259148" cy="2399473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Incompletely reversible airflow limitation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Frequent exacerbations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Neutrophilic airway inflammation</a:t>
          </a:r>
        </a:p>
      </dsp:txBody>
      <dsp:txXfrm>
        <a:off x="3342" y="1101691"/>
        <a:ext cx="3259148" cy="2399473"/>
      </dsp:txXfrm>
    </dsp:sp>
    <dsp:sp modelId="{7D0B8EE5-247F-CB43-8580-8A97C5A5DE04}">
      <dsp:nvSpPr>
        <dsp:cNvPr id="0" name=""/>
        <dsp:cNvSpPr/>
      </dsp:nvSpPr>
      <dsp:spPr>
        <a:xfrm>
          <a:off x="3718771" y="300337"/>
          <a:ext cx="3259148" cy="801354"/>
        </a:xfrm>
        <a:prstGeom prst="rect">
          <a:avLst/>
        </a:prstGeom>
        <a:solidFill>
          <a:schemeClr val="accent4">
            <a:hueOff val="4347385"/>
            <a:satOff val="-16276"/>
            <a:lumOff val="-2057"/>
            <a:alphaOff val="0"/>
          </a:schemeClr>
        </a:solidFill>
        <a:ln w="25400" cap="flat" cmpd="sng" algn="ctr">
          <a:solidFill>
            <a:schemeClr val="accent4">
              <a:hueOff val="4347385"/>
              <a:satOff val="-16276"/>
              <a:lumOff val="-20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 dirty="0"/>
            <a:t>Comorbidities</a:t>
          </a:r>
          <a:endParaRPr lang="en-GB" sz="2100" kern="1200" dirty="0"/>
        </a:p>
      </dsp:txBody>
      <dsp:txXfrm>
        <a:off x="3718771" y="300337"/>
        <a:ext cx="3259148" cy="801354"/>
      </dsp:txXfrm>
    </dsp:sp>
    <dsp:sp modelId="{53C8DF5C-A810-1F4E-9CD3-D241715DF8F0}">
      <dsp:nvSpPr>
        <dsp:cNvPr id="0" name=""/>
        <dsp:cNvSpPr/>
      </dsp:nvSpPr>
      <dsp:spPr>
        <a:xfrm>
          <a:off x="3718771" y="1101691"/>
          <a:ext cx="3259148" cy="2399473"/>
        </a:xfrm>
        <a:prstGeom prst="rect">
          <a:avLst/>
        </a:prstGeom>
        <a:solidFill>
          <a:schemeClr val="accent4">
            <a:tint val="40000"/>
            <a:alpha val="90000"/>
            <a:hueOff val="4803950"/>
            <a:satOff val="-24410"/>
            <a:lumOff val="-178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4803950"/>
              <a:satOff val="-24410"/>
              <a:lumOff val="-17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Obesity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Obstructive sleep apnoea (OSA)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Gastroesophageal reflux disease (GERD)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Depression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Systemic inflammation</a:t>
          </a:r>
        </a:p>
      </dsp:txBody>
      <dsp:txXfrm>
        <a:off x="3718771" y="1101691"/>
        <a:ext cx="3259148" cy="2399473"/>
      </dsp:txXfrm>
    </dsp:sp>
    <dsp:sp modelId="{F46A9DF4-B5A4-1044-AF51-F064723346DF}">
      <dsp:nvSpPr>
        <dsp:cNvPr id="0" name=""/>
        <dsp:cNvSpPr/>
      </dsp:nvSpPr>
      <dsp:spPr>
        <a:xfrm>
          <a:off x="7434200" y="300337"/>
          <a:ext cx="3259148" cy="801354"/>
        </a:xfrm>
        <a:prstGeom prst="rect">
          <a:avLst/>
        </a:prstGeom>
        <a:solidFill>
          <a:schemeClr val="accent4">
            <a:hueOff val="8694771"/>
            <a:satOff val="-32551"/>
            <a:lumOff val="-4114"/>
            <a:alphaOff val="0"/>
          </a:schemeClr>
        </a:solidFill>
        <a:ln w="25400" cap="flat" cmpd="sng" algn="ctr">
          <a:solidFill>
            <a:schemeClr val="accent4">
              <a:hueOff val="8694771"/>
              <a:satOff val="-32551"/>
              <a:lumOff val="-41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100" b="1" kern="1200" dirty="0"/>
            <a:t>Other Contributors</a:t>
          </a:r>
          <a:endParaRPr lang="en-GB" sz="2100" kern="1200" dirty="0"/>
        </a:p>
      </dsp:txBody>
      <dsp:txXfrm>
        <a:off x="7434200" y="300337"/>
        <a:ext cx="3259148" cy="801354"/>
      </dsp:txXfrm>
    </dsp:sp>
    <dsp:sp modelId="{39D12805-4E39-164E-A805-96D36B56FC67}">
      <dsp:nvSpPr>
        <dsp:cNvPr id="0" name=""/>
        <dsp:cNvSpPr/>
      </dsp:nvSpPr>
      <dsp:spPr>
        <a:xfrm>
          <a:off x="7434200" y="1101691"/>
          <a:ext cx="3259148" cy="2399473"/>
        </a:xfrm>
        <a:prstGeom prst="rect">
          <a:avLst/>
        </a:prstGeom>
        <a:solidFill>
          <a:schemeClr val="accent4">
            <a:tint val="40000"/>
            <a:alpha val="90000"/>
            <a:hueOff val="9607899"/>
            <a:satOff val="-48820"/>
            <a:lumOff val="-3565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9607899"/>
              <a:satOff val="-48820"/>
              <a:lumOff val="-356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Vocal cord dysfunction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Inhaler device polypharmacy</a:t>
          </a:r>
          <a:endParaRPr lang="en-GB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MY" sz="2100" kern="1200" dirty="0"/>
            <a:t>Aspergillus sensitisation</a:t>
          </a:r>
          <a:endParaRPr lang="en-US" sz="2100" kern="1200" dirty="0"/>
        </a:p>
      </dsp:txBody>
      <dsp:txXfrm>
        <a:off x="7434200" y="1101691"/>
        <a:ext cx="3259148" cy="2399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7A6A0-B270-3B4E-84CD-C8DC0E2CCED5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4671B-7A11-9A47-A5EC-34224465E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08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dirty="0"/>
              <a:t>Early identification and intervention—through comprehensive management, patient education, and multidisciplinary care—can reduce progression to severe asthma and improve outcomes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59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43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77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Global Initiative for Asthma (GINA). Global Strategy for Asthma Management and Prevention (2024 update). 2024 (Available at: https://ginasthma.org/2024- report/)</a:t>
            </a:r>
          </a:p>
          <a:p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Bleecker ER, Menzies-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Gow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AN, Price DB, et al. Systematic Literature Review of Systemic Corticosteroid Use for Asthma Management. Am J Respir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Care Med. 2020;201(3):276-93.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437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Hiles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SA, McDonald VM,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Guilhermino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M, et al. Does maintenance azithromycin reduce asthma exacerbations? An individual participant data meta-analysis. Eur Respir J. 2019;54(5).</a:t>
            </a:r>
          </a:p>
          <a:p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Wang X, Luo J, Wang D, et al. The efficacy and safety of long-term add-on treatment of azithromycin in asthma: A systematic review and meta-analysis. Medicine. 2019;98(38):e17190.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89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Colombo GL, Di Matteo S,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Martinotti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C, et al. Omalizumab and long-term quality of life outcomes in patients with moderate-to-severe allergic asthma: A systematic review.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Adv Respir Dis. 2019;13:1753466619841350.</a:t>
            </a:r>
          </a:p>
          <a:p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Zaazouee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MS,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Alwarraqi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AG, Mohammed YA, et al.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Dupilumab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efficacy and safety in patients with moderate to severe asthma: A systematic review and meta-analysis. Front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Pharmacol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2022;13:992731.</a:t>
            </a:r>
          </a:p>
          <a:p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Farne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HA, Wilson A, Milan S, et al. Anti-IL-5 therapies for asthma. Cochrane Database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Rev. 2022;7(7):CD010834.</a:t>
            </a:r>
          </a:p>
          <a:p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Gallagher A, Edwards M, Nair P, et al. Anti-interleukin-13 and anti-interleukin-4 agents versus placebo, anti-interleukin-5 or anti-immunoglobulin-E agents, for people with asthma. The Cochrane Database </a:t>
            </a:r>
            <a:r>
              <a:rPr lang="en-MY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Syst</a:t>
            </a:r>
            <a:r>
              <a:rPr lang="en-MY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Rev. 2021;10(10):CD012929.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227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sz="1200" dirty="0"/>
              <a:t>Colombo GL, et al. Omalizumab and long-term quality of life outcomes in patients with moderate-to-severe allergic asthma: A systematic review. </a:t>
            </a:r>
            <a:r>
              <a:rPr lang="en-US" sz="1200" dirty="0" err="1"/>
              <a:t>Ther</a:t>
            </a:r>
            <a:r>
              <a:rPr lang="en-US" sz="1200" dirty="0"/>
              <a:t> Adv Respir Dis. 2019;13:1753466619841350.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/>
              <a:t>Zaazouee</a:t>
            </a:r>
            <a:r>
              <a:rPr lang="en-US" sz="1200" dirty="0"/>
              <a:t> MS, et al. </a:t>
            </a:r>
            <a:r>
              <a:rPr lang="en-US" sz="1200" dirty="0" err="1"/>
              <a:t>Dupilumab</a:t>
            </a:r>
            <a:r>
              <a:rPr lang="en-US" sz="1200" dirty="0"/>
              <a:t> efficacy and safety in patients with moderate to severe asthma: A systematic review and meta-analysis. Front </a:t>
            </a:r>
            <a:r>
              <a:rPr lang="en-US" sz="1200" dirty="0" err="1"/>
              <a:t>Pharmacol</a:t>
            </a:r>
            <a:r>
              <a:rPr lang="en-US" sz="1200" dirty="0"/>
              <a:t>. 2022;13:992731.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err="1"/>
              <a:t>Farne</a:t>
            </a:r>
            <a:r>
              <a:rPr lang="en-US" sz="1200" dirty="0"/>
              <a:t> HA, et al. Anti-IL-5 therapies for asthma. Cochrane Database Syst Rev. 2022;7(7):CD010834.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/>
              <a:t>Gallagher A, et al. Anti-interleukin-13 and anti-interleukin-4 agents versus placebo, anti-interleukin-5 or anti-immunoglobulin-E agents, for people with asthma. The Cochrane Database Syst Rev. 2021;10(10):CD012929.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807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EIB with asthma can use AIR pre-exercise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22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130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234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sz="3400" dirty="0"/>
              <a:t>Most patients with asthma also have </a:t>
            </a:r>
            <a:r>
              <a:rPr lang="en-MY" sz="3400" b="1" dirty="0"/>
              <a:t>allergic rhinitis</a:t>
            </a:r>
            <a:endParaRPr lang="en-MY" sz="3400" dirty="0"/>
          </a:p>
          <a:p>
            <a:r>
              <a:rPr lang="en-MY" sz="3400" b="1" dirty="0"/>
              <a:t>10–40%</a:t>
            </a:r>
            <a:r>
              <a:rPr lang="en-MY" sz="3400" dirty="0"/>
              <a:t> of patients with </a:t>
            </a:r>
            <a:r>
              <a:rPr lang="en-MY" sz="3400" b="1" dirty="0"/>
              <a:t>allergic rhinitis</a:t>
            </a:r>
            <a:r>
              <a:rPr lang="en-MY" sz="3400" dirty="0"/>
              <a:t> have asthma</a:t>
            </a:r>
            <a:r>
              <a:rPr lang="en-MY" sz="3400" baseline="30000" dirty="0"/>
              <a:t>3</a:t>
            </a:r>
            <a:endParaRPr lang="en-MY" sz="3400" dirty="0"/>
          </a:p>
          <a:p>
            <a:r>
              <a:rPr lang="en-MY" sz="3400" dirty="0"/>
              <a:t>Rhinitis - </a:t>
            </a:r>
            <a:r>
              <a:rPr lang="en-MY" sz="3400" b="1" dirty="0"/>
              <a:t>irritation and inflammation</a:t>
            </a:r>
            <a:r>
              <a:rPr lang="en-MY" sz="3400" dirty="0"/>
              <a:t> of the nasal mucous membranes</a:t>
            </a:r>
          </a:p>
          <a:p>
            <a:r>
              <a:rPr lang="en-MY" sz="3400" dirty="0"/>
              <a:t>Can be </a:t>
            </a:r>
            <a:r>
              <a:rPr lang="en-MY" sz="3400" b="1" dirty="0"/>
              <a:t>allergic</a:t>
            </a:r>
            <a:r>
              <a:rPr lang="en-MY" sz="3400" dirty="0"/>
              <a:t> or </a:t>
            </a:r>
            <a:r>
              <a:rPr lang="en-MY" sz="3400" b="1" dirty="0"/>
              <a:t>non-allergic</a:t>
            </a:r>
            <a:endParaRPr lang="en-MY" sz="3400" dirty="0"/>
          </a:p>
          <a:p>
            <a:r>
              <a:rPr lang="en-MY" sz="3400" dirty="0"/>
              <a:t>Symptoms may vary with </a:t>
            </a:r>
            <a:r>
              <a:rPr lang="en-MY" sz="3400" b="1" dirty="0"/>
              <a:t>environmental or occupational exposures</a:t>
            </a:r>
            <a:r>
              <a:rPr lang="en-MY" sz="3400" dirty="0"/>
              <a:t> such as</a:t>
            </a:r>
            <a:r>
              <a:rPr lang="en-MY" sz="3400" baseline="30000" dirty="0"/>
              <a:t>2</a:t>
            </a:r>
            <a:r>
              <a:rPr lang="en-MY" sz="3400" dirty="0"/>
              <a:t>:</a:t>
            </a:r>
          </a:p>
          <a:p>
            <a:pPr lvl="1"/>
            <a:r>
              <a:rPr lang="en-MY" sz="3400" dirty="0"/>
              <a:t>Furred pets</a:t>
            </a:r>
          </a:p>
          <a:p>
            <a:pPr lvl="1"/>
            <a:r>
              <a:rPr lang="en-MY" sz="3400" dirty="0"/>
              <a:t>House dust mites</a:t>
            </a:r>
          </a:p>
          <a:p>
            <a:pPr lvl="1"/>
            <a:r>
              <a:rPr lang="en-MY" sz="3400" dirty="0" err="1"/>
              <a:t>Molds</a:t>
            </a:r>
            <a:endParaRPr lang="en-MY" sz="3400" dirty="0"/>
          </a:p>
          <a:p>
            <a:pPr lvl="1"/>
            <a:r>
              <a:rPr lang="en-MY" sz="3400" dirty="0"/>
              <a:t>Pollens</a:t>
            </a:r>
          </a:p>
          <a:p>
            <a:r>
              <a:rPr lang="en-MY" sz="3400" b="1" dirty="0"/>
              <a:t>Intranasal corticosteroids</a:t>
            </a:r>
            <a:r>
              <a:rPr lang="en-MY" sz="3400" dirty="0"/>
              <a:t> are the </a:t>
            </a:r>
            <a:r>
              <a:rPr lang="en-MY" sz="3400" b="1" dirty="0"/>
              <a:t>most effective therapy</a:t>
            </a:r>
            <a:r>
              <a:rPr lang="en-MY" sz="3400" dirty="0"/>
              <a:t> for allergic rhinitis</a:t>
            </a:r>
            <a:r>
              <a:rPr lang="en-MY" sz="3400" baseline="30000" dirty="0"/>
              <a:t>26</a:t>
            </a:r>
            <a:endParaRPr lang="en-MY" sz="3400" dirty="0"/>
          </a:p>
          <a:p>
            <a:r>
              <a:rPr lang="en-MY" sz="3400" dirty="0"/>
              <a:t>LTRA may be useful as </a:t>
            </a:r>
            <a:r>
              <a:rPr lang="en-MY" sz="3400" b="1" dirty="0"/>
              <a:t>add-on therapy</a:t>
            </a:r>
            <a:r>
              <a:rPr lang="en-MY" sz="3400" dirty="0"/>
              <a:t>, especially in patients with </a:t>
            </a:r>
            <a:r>
              <a:rPr lang="en-MY" sz="3400" b="1" dirty="0"/>
              <a:t>seasonal allergic rhinitis and asthma</a:t>
            </a:r>
            <a:r>
              <a:rPr lang="en-MY" sz="3400" b="1" baseline="30000" dirty="0"/>
              <a:t>3</a:t>
            </a:r>
          </a:p>
          <a:p>
            <a:endParaRPr lang="en-MY" sz="3400" b="1" baseline="30000" dirty="0"/>
          </a:p>
          <a:p>
            <a:r>
              <a:rPr lang="en-MY" b="1" dirty="0"/>
              <a:t>Rhinosinusitis</a:t>
            </a:r>
            <a:r>
              <a:rPr lang="en-MY" dirty="0"/>
              <a:t> = Inflammation of the </a:t>
            </a:r>
            <a:r>
              <a:rPr lang="en-MY" b="1" dirty="0"/>
              <a:t>nose and paranasal sinuses</a:t>
            </a:r>
            <a:endParaRPr lang="en-MY" dirty="0"/>
          </a:p>
          <a:p>
            <a:r>
              <a:rPr lang="en-MY" dirty="0"/>
              <a:t>Diagnosis requires </a:t>
            </a:r>
            <a:r>
              <a:rPr lang="en-MY" b="1" dirty="0"/>
              <a:t>≥2 symptoms</a:t>
            </a:r>
            <a:r>
              <a:rPr lang="en-MY" b="1" baseline="30000" dirty="0"/>
              <a:t>2</a:t>
            </a:r>
            <a:r>
              <a:rPr lang="en-MY" dirty="0"/>
              <a:t>:</a:t>
            </a:r>
          </a:p>
          <a:p>
            <a:pPr lvl="1"/>
            <a:r>
              <a:rPr lang="en-MY" dirty="0"/>
              <a:t>Nasal blockage or obstruction</a:t>
            </a:r>
          </a:p>
          <a:p>
            <a:pPr lvl="1"/>
            <a:r>
              <a:rPr lang="en-MY" dirty="0"/>
              <a:t>Nasal discharge (anterior/posterior drip)</a:t>
            </a:r>
          </a:p>
          <a:p>
            <a:pPr lvl="1"/>
            <a:r>
              <a:rPr lang="en-MY" dirty="0"/>
              <a:t>± Facial pain or pressure</a:t>
            </a:r>
          </a:p>
          <a:p>
            <a:pPr lvl="1"/>
            <a:r>
              <a:rPr lang="en-MY" dirty="0"/>
              <a:t>± Reduced or lost sense of smell</a:t>
            </a:r>
          </a:p>
          <a:p>
            <a:endParaRPr lang="en-MY" sz="3400" b="1" baseline="30000" dirty="0"/>
          </a:p>
          <a:p>
            <a:endParaRPr lang="en-MY" sz="3400" b="1" baseline="30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84671B-7A11-9A47-A5EC-34224465E3B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47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45" y="1250975"/>
            <a:ext cx="2112235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052646" y="1250975"/>
            <a:ext cx="1056117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0027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7569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1010261"/>
            <a:ext cx="801621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95293" y="1508787"/>
            <a:ext cx="4079776" cy="5349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5264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82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6513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749448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7643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3774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9A38F3-16F5-4550-B23C-60813EDFD808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B7282F-1D3B-46B5-A0A0-65CA7CC2D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7AFD72-82C1-4F64-9487-5E4E3F7A9338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8219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354979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467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2393204"/>
            <a:ext cx="7056107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696" y="3929373"/>
            <a:ext cx="7056107" cy="651755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5356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4" y="3909054"/>
            <a:ext cx="1260665" cy="27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54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33123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09" y="4013590"/>
            <a:ext cx="468171" cy="10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2B54B-9F01-4F3C-BDCE-6FE571EFC7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916" t="29530" r="7279" b="14734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3177588-DE81-488B-ADC5-61055A93306A}"/>
              </a:ext>
            </a:extLst>
          </p:cNvPr>
          <p:cNvSpPr txBox="1">
            <a:spLocks/>
          </p:cNvSpPr>
          <p:nvPr userDrawn="1"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/>
              <a:t>Thank You!!</a:t>
            </a:r>
            <a:endParaRPr lang="ko-KR" alt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06518F-3199-4C87-97B4-1F9841EDAD10}"/>
              </a:ext>
            </a:extLst>
          </p:cNvPr>
          <p:cNvSpPr txBox="1"/>
          <p:nvPr userDrawn="1"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latinLnBrk="1"/>
            <a:r>
              <a:rPr lang="en-US" altLang="ko-KR" sz="1867" b="1" dirty="0">
                <a:solidFill>
                  <a:srgbClr val="F2A40D"/>
                </a:solidFill>
                <a:latin typeface="Arial"/>
                <a:cs typeface="Arial" pitchFamily="34" charset="0"/>
              </a:rPr>
              <a:t>Training of Core Trainers on CPG</a:t>
            </a:r>
            <a:endParaRPr lang="ko-KR" altLang="en-US" sz="1867" b="1" dirty="0">
              <a:solidFill>
                <a:srgbClr val="F2A40D"/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DB5DB-E8CD-4760-9DFB-0945355EF7A8}"/>
              </a:ext>
            </a:extLst>
          </p:cNvPr>
          <p:cNvSpPr txBox="1"/>
          <p:nvPr userDrawn="1"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Management of Asthma in Adults</a:t>
            </a:r>
          </a:p>
          <a:p>
            <a:pPr algn="ctr" defTabSz="1219170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 (Second Edition)</a:t>
            </a:r>
            <a:endParaRPr lang="ko-KR" altLang="en-US" sz="1867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19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3B7D44-5C7F-4B01-A16E-64F409E11ECD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1A343-07E8-422D-9AB5-D3E0F36618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7B92FD-3099-46A4-8EAB-99C70BE62760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1200" b="1" dirty="0">
                  <a:solidFill>
                    <a:schemeClr val="accent1"/>
                  </a:solidFill>
                </a:rPr>
                <a:t>Training of Core Trainers on CPG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Management of Asthma in Adults 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5817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07FB45-9128-41B8-9CC6-E341B43625F1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743E31-093D-42BF-AA9F-E73C8537E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2F139C-E5DE-4843-B22F-9C647CA10691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15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103893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7787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31168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/>
        </p:nvSpPr>
        <p:spPr>
          <a:xfrm>
            <a:off x="3104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/>
        </p:nvSpPr>
        <p:spPr>
          <a:xfrm>
            <a:off x="6208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/>
        </p:nvSpPr>
        <p:spPr>
          <a:xfrm>
            <a:off x="9312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667305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65858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44" y="1389641"/>
            <a:ext cx="3825696" cy="4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40416" y="1566977"/>
            <a:ext cx="1344149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24359" y="1681512"/>
            <a:ext cx="2206355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7960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4748225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Rectangle 2"/>
          <p:cNvSpPr/>
          <p:nvPr/>
        </p:nvSpPr>
        <p:spPr>
          <a:xfrm>
            <a:off x="4796225" y="1749000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BDCFB0F-35C7-4F2A-B037-61FC6BF22024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5A6E4E-180E-4519-98AD-3E2D593A3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AA5C96-0CAA-485C-849A-5768C0FAD98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5480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997D9C3-6C4D-44D4-8840-1D890186FE8A}"/>
              </a:ext>
            </a:extLst>
          </p:cNvPr>
          <p:cNvSpPr/>
          <p:nvPr/>
        </p:nvSpPr>
        <p:spPr>
          <a:xfrm>
            <a:off x="3564949" y="3279181"/>
            <a:ext cx="8298524" cy="3023077"/>
          </a:xfrm>
          <a:prstGeom prst="roundRect">
            <a:avLst/>
          </a:prstGeom>
          <a:solidFill>
            <a:srgbClr val="50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1958" y="731121"/>
            <a:ext cx="11115939" cy="1897989"/>
          </a:xfrm>
        </p:spPr>
        <p:txBody>
          <a:bodyPr/>
          <a:lstStyle/>
          <a:p>
            <a:pPr algn="ctr"/>
            <a:r>
              <a:rPr lang="en-US" altLang="ko-KR" sz="4400" b="1" dirty="0">
                <a:ea typeface="맑은 고딕" pitchFamily="50" charset="-127"/>
              </a:rPr>
              <a:t>TRAINING OF CORE TRAINERS ON CPG</a:t>
            </a:r>
          </a:p>
          <a:p>
            <a:pPr algn="ctr"/>
            <a:r>
              <a:rPr lang="en-US" altLang="ko-KR" sz="4000" b="1" dirty="0">
                <a:latin typeface="Bradley Hand ITC" panose="03070402050302030203" pitchFamily="66" charset="0"/>
                <a:ea typeface="맑은 고딕" pitchFamily="50" charset="-127"/>
              </a:rPr>
              <a:t>MANAGEMENT OF ASTHMA IN ADULTS (SECOND EDITION)</a:t>
            </a:r>
            <a:endParaRPr lang="en-US" altLang="ko-KR" sz="40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947533" y="3110702"/>
            <a:ext cx="7294732" cy="1897990"/>
          </a:xfrm>
        </p:spPr>
        <p:txBody>
          <a:bodyPr/>
          <a:lstStyle/>
          <a:p>
            <a:pPr algn="ctr">
              <a:defRPr/>
            </a:pPr>
            <a:r>
              <a:rPr lang="en-US" altLang="ko-KR" sz="4400" b="1" dirty="0">
                <a:solidFill>
                  <a:schemeClr val="tx1"/>
                </a:solidFill>
              </a:rPr>
              <a:t>LECTURE 6</a:t>
            </a:r>
          </a:p>
          <a:p>
            <a:pPr algn="ctr">
              <a:defRPr/>
            </a:pPr>
            <a:r>
              <a:rPr lang="en-US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Severe Asthma &amp; Special Groups</a:t>
            </a:r>
            <a:endParaRPr lang="en-US" altLang="ko-KR" sz="1800" b="1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5B988B-A739-47DD-9F51-C881C2DF7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14611">
            <a:off x="681924" y="3088491"/>
            <a:ext cx="2209000" cy="340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08268-2B98-40C4-87CB-8727D63C7856}"/>
              </a:ext>
            </a:extLst>
          </p:cNvPr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8D9AFC-3A3B-4B72-95A2-2834DC7207F3}"/>
              </a:ext>
            </a:extLst>
          </p:cNvPr>
          <p:cNvSpPr/>
          <p:nvPr/>
        </p:nvSpPr>
        <p:spPr>
          <a:xfrm>
            <a:off x="6814088" y="650743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8BB431-A2DA-473A-A2E7-41714856C33D}"/>
              </a:ext>
            </a:extLst>
          </p:cNvPr>
          <p:cNvSpPr/>
          <p:nvPr/>
        </p:nvSpPr>
        <p:spPr>
          <a:xfrm>
            <a:off x="3407044" y="2983713"/>
            <a:ext cx="5377912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0505740-E91D-4585-8D2C-E749C8032170}"/>
              </a:ext>
            </a:extLst>
          </p:cNvPr>
          <p:cNvSpPr/>
          <p:nvPr/>
        </p:nvSpPr>
        <p:spPr>
          <a:xfrm>
            <a:off x="3284069" y="5102508"/>
            <a:ext cx="48290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b="1" dirty="0"/>
              <a:t>Dr. </a:t>
            </a:r>
            <a:r>
              <a:rPr lang="en-US" altLang="ko-KR" b="1" dirty="0" err="1"/>
              <a:t>Azza</a:t>
            </a:r>
            <a:r>
              <a:rPr lang="en-US" altLang="ko-KR" b="1" dirty="0"/>
              <a:t> Omar​</a:t>
            </a:r>
          </a:p>
          <a:p>
            <a:pPr algn="ctr">
              <a:defRPr/>
            </a:pPr>
            <a:r>
              <a:rPr lang="en-US" altLang="ko-KR" dirty="0"/>
              <a:t>Consultant Respiratory Physician </a:t>
            </a:r>
          </a:p>
          <a:p>
            <a:pPr algn="ctr">
              <a:defRPr/>
            </a:pPr>
            <a:r>
              <a:rPr lang="en-US" altLang="ko-KR" dirty="0"/>
              <a:t>Hospital Raja </a:t>
            </a:r>
            <a:r>
              <a:rPr lang="en-US" altLang="ko-KR" dirty="0" err="1"/>
              <a:t>Perempuan</a:t>
            </a:r>
            <a:r>
              <a:rPr lang="en-US" altLang="ko-KR" dirty="0"/>
              <a:t> Zainab II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6CB939-C600-4565-B5A1-A78E7D7E991E}"/>
              </a:ext>
            </a:extLst>
          </p:cNvPr>
          <p:cNvSpPr/>
          <p:nvPr/>
        </p:nvSpPr>
        <p:spPr>
          <a:xfrm>
            <a:off x="7644578" y="5102508"/>
            <a:ext cx="4477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ko-KR" b="1" dirty="0"/>
              <a:t>Dr. Hema Yamini Devi Ramarmuty</a:t>
            </a:r>
          </a:p>
          <a:p>
            <a:pPr algn="ctr">
              <a:defRPr/>
            </a:pPr>
            <a:r>
              <a:rPr lang="en-US" altLang="ko-KR" dirty="0"/>
              <a:t>Respiratory Physician </a:t>
            </a:r>
          </a:p>
          <a:p>
            <a:pPr algn="ctr">
              <a:defRPr/>
            </a:pPr>
            <a:r>
              <a:rPr lang="en-US" altLang="ko-KR" dirty="0"/>
              <a:t>Hospital Queen Elizabeth </a:t>
            </a:r>
          </a:p>
        </p:txBody>
      </p:sp>
    </p:spTree>
    <p:extLst>
      <p:ext uri="{BB962C8B-B14F-4D97-AF65-F5344CB8AC3E}">
        <p14:creationId xmlns:p14="http://schemas.microsoft.com/office/powerpoint/2010/main" val="29503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84B1ABA-73C3-3A02-4EC1-8DC2E0EB46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783154"/>
              </p:ext>
            </p:extLst>
          </p:nvPr>
        </p:nvGraphicFramePr>
        <p:xfrm>
          <a:off x="365760" y="1363547"/>
          <a:ext cx="11371811" cy="40693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510444">
                  <a:extLst>
                    <a:ext uri="{9D8B030D-6E8A-4147-A177-3AD203B41FA5}">
                      <a16:colId xmlns:a16="http://schemas.microsoft.com/office/drawing/2014/main" val="134116776"/>
                    </a:ext>
                  </a:extLst>
                </a:gridCol>
                <a:gridCol w="6483927">
                  <a:extLst>
                    <a:ext uri="{9D8B030D-6E8A-4147-A177-3AD203B41FA5}">
                      <a16:colId xmlns:a16="http://schemas.microsoft.com/office/drawing/2014/main" val="60413970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353429861"/>
                    </a:ext>
                  </a:extLst>
                </a:gridCol>
              </a:tblGrid>
              <a:tr h="3672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Agent</a:t>
                      </a:r>
                    </a:p>
                  </a:txBody>
                  <a:tcPr marL="86745" marR="8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Effects</a:t>
                      </a:r>
                    </a:p>
                  </a:txBody>
                  <a:tcPr marL="86745" marR="867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Safety Profile</a:t>
                      </a:r>
                    </a:p>
                  </a:txBody>
                  <a:tcPr marL="86745" marR="86745" marT="0" marB="0"/>
                </a:tc>
                <a:extLst>
                  <a:ext uri="{0D108BD9-81ED-4DB2-BD59-A6C34878D82A}">
                    <a16:rowId xmlns:a16="http://schemas.microsoft.com/office/drawing/2014/main" val="3840744127"/>
                  </a:ext>
                </a:extLst>
              </a:tr>
              <a:tr h="10052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Omalizumab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(Real-World Evidence)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endParaRPr lang="en-MY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↑ FEV₁ (12.4% at 1 year; up to 48% at 9 years), ↓ OCS use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US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(70.8% reduced/stopped by 1 year, 100% stopped by 9 years)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endParaRPr lang="en-MY" sz="20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86745" marR="86745" marT="0" marB="0" anchor="ctr"/>
                </a:tc>
                <a:extLst>
                  <a:ext uri="{0D108BD9-81ED-4DB2-BD59-A6C34878D82A}">
                    <a16:rowId xmlns:a16="http://schemas.microsoft.com/office/drawing/2014/main" val="1091622537"/>
                  </a:ext>
                </a:extLst>
              </a:tr>
              <a:tr h="6862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Dupilumab</a:t>
                      </a: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(Cochrane Review)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↑ FEV₁ at 12 &amp; 24 weeks, ↓ ACQ score, ↓ </a:t>
                      </a:r>
                      <a:r>
                        <a:rPr lang="en-MY" sz="20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FeNO</a:t>
                      </a: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MY" sz="20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IgE</a:t>
                      </a: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↑ Blood eosinophils (not clinically significant)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excess adverse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events</a:t>
                      </a:r>
                    </a:p>
                  </a:txBody>
                  <a:tcPr marL="86745" marR="86745" marT="0" marB="0" anchor="ctr"/>
                </a:tc>
                <a:extLst>
                  <a:ext uri="{0D108BD9-81ED-4DB2-BD59-A6C34878D82A}">
                    <a16:rowId xmlns:a16="http://schemas.microsoft.com/office/drawing/2014/main" val="3895353708"/>
                  </a:ext>
                </a:extLst>
              </a:tr>
              <a:tr h="13242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Anti-IL-5/5R Agents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(Cochrane Review)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↓ Clinically significant exacerbations (Mepolizumab SC: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RR=0.45, Mepolizumab IV: RR=0.53, </a:t>
                      </a:r>
                      <a:r>
                        <a:rPr lang="en-MY" sz="20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Reslizumab</a:t>
                      </a: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IV: RR=0.43, </a:t>
                      </a:r>
                      <a:r>
                        <a:rPr lang="en-MY" sz="2000" kern="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Benralizumab</a:t>
                      </a: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SC: RR=0.59), Limited improvement in lung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function or QoL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increase in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serious AEs</a:t>
                      </a:r>
                    </a:p>
                  </a:txBody>
                  <a:tcPr marL="86745" marR="86745" marT="0" marB="0" anchor="ctr"/>
                </a:tc>
                <a:extLst>
                  <a:ext uri="{0D108BD9-81ED-4DB2-BD59-A6C34878D82A}">
                    <a16:rowId xmlns:a16="http://schemas.microsoft.com/office/drawing/2014/main" val="1964018970"/>
                  </a:ext>
                </a:extLst>
              </a:tr>
              <a:tr h="6862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Anti-IL-13/IL-4 Agent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↓ Hospital/ED visits (e.g., Tralokinumab: RR=0.68), Small,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non-clinically relevant QoL improvement</a:t>
                      </a:r>
                    </a:p>
                  </a:txBody>
                  <a:tcPr marL="86745" marR="8674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excess serious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en-MY" sz="2000" kern="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adverse events</a:t>
                      </a:r>
                    </a:p>
                  </a:txBody>
                  <a:tcPr marL="86745" marR="86745" marT="0" marB="0" anchor="ctr"/>
                </a:tc>
                <a:extLst>
                  <a:ext uri="{0D108BD9-81ED-4DB2-BD59-A6C34878D82A}">
                    <a16:rowId xmlns:a16="http://schemas.microsoft.com/office/drawing/2014/main" val="138145888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862C7EA-2F9B-F942-FABB-9D03CBB7CFF8}"/>
              </a:ext>
            </a:extLst>
          </p:cNvPr>
          <p:cNvSpPr txBox="1"/>
          <p:nvPr/>
        </p:nvSpPr>
        <p:spPr>
          <a:xfrm>
            <a:off x="365760" y="5783216"/>
            <a:ext cx="1194261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Colombo GL, et al. Ther Adv Respir Dis. 2019;13:1753466619841350.</a:t>
            </a:r>
          </a:p>
          <a:p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Zaazouee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MS, et al. Front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Pharmacol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2022;13:992731.</a:t>
            </a:r>
          </a:p>
          <a:p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Farne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HA, et al. Cochrane Database Syst Rev. 2022;7(7):CD010834.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Gallagher A, et a. The Cochrane Database Syst Rev. 2021;10(10):CD012929.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3C027A-9FA2-F741-BE40-645843D271AA}"/>
              </a:ext>
            </a:extLst>
          </p:cNvPr>
          <p:cNvSpPr txBox="1"/>
          <p:nvPr/>
        </p:nvSpPr>
        <p:spPr>
          <a:xfrm>
            <a:off x="494610" y="338593"/>
            <a:ext cx="27254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32AEB8"/>
                </a:solidFill>
              </a:rPr>
              <a:t>Biologics</a:t>
            </a:r>
          </a:p>
        </p:txBody>
      </p:sp>
    </p:spTree>
    <p:extLst>
      <p:ext uri="{BB962C8B-B14F-4D97-AF65-F5344CB8AC3E}">
        <p14:creationId xmlns:p14="http://schemas.microsoft.com/office/powerpoint/2010/main" val="4046013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F1B1EA-925A-ABB4-2C6D-6AC8B0EB21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86" t="1523" r="5538" b="1329"/>
          <a:stretch/>
        </p:blipFill>
        <p:spPr>
          <a:xfrm rot="5400000">
            <a:off x="2774151" y="-2667001"/>
            <a:ext cx="6643696" cy="12192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8203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547678A-D2BF-7B32-3B9C-010B9BD75C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395" y="1530398"/>
            <a:ext cx="10379209" cy="43501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93165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Special Population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703811" y="1951672"/>
            <a:ext cx="71932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Severe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600" b="1" dirty="0">
                <a:ea typeface="Calibri" panose="020F0502020204030204" pitchFamily="34" charset="0"/>
                <a:cs typeface="Calibri" panose="020F0502020204030204" pitchFamily="34" charset="0"/>
              </a:rPr>
              <a:t>Asthma in 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Occupational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Exercise-induced Bronchoconstriction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with Co-Morbidities</a:t>
            </a:r>
          </a:p>
        </p:txBody>
      </p:sp>
    </p:spTree>
    <p:extLst>
      <p:ext uri="{BB962C8B-B14F-4D97-AF65-F5344CB8AC3E}">
        <p14:creationId xmlns:p14="http://schemas.microsoft.com/office/powerpoint/2010/main" val="2112547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altLang="en-US" sz="4400" b="1" dirty="0">
                <a:solidFill>
                  <a:srgbClr val="32AEB8"/>
                </a:solidFill>
              </a:rPr>
              <a:t>Asthma in Pregnancy</a:t>
            </a:r>
            <a:endParaRPr lang="en-US" altLang="en-US" sz="44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282634" y="2209534"/>
            <a:ext cx="1098249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Asthma may </a:t>
            </a:r>
            <a:r>
              <a:rPr lang="en-MY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worsen, improve, or remain unchanged</a:t>
            </a:r>
            <a:r>
              <a:rPr lang="en-MY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during pregnancy.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MY" sz="3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Women with </a:t>
            </a:r>
            <a:r>
              <a:rPr lang="en-MY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pre-existing severe asthma</a:t>
            </a:r>
            <a:r>
              <a:rPr lang="en-MY" sz="3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are more likely to experience worsening control.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en-US" sz="4400" b="1" dirty="0">
                <a:solidFill>
                  <a:srgbClr val="32AEB8"/>
                </a:solidFill>
              </a:rPr>
              <a:t>Diagnosis</a:t>
            </a:r>
            <a:endParaRPr lang="en-US" altLang="en-US" sz="44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299259" y="1717091"/>
            <a:ext cx="109824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Similar to diagnosis in </a:t>
            </a: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non-pregnant women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Bronchoprovocation tests are </a:t>
            </a:r>
            <a:r>
              <a:rPr lang="en-US" sz="2800" b="1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contraindicated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If clinical history is </a:t>
            </a: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strongly suggestive 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of asthma and no alternative cause is found: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Start asthma treatment based on clinical judgement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May postpone confirmatory tests (e.g. spirometry or </a:t>
            </a:r>
            <a:r>
              <a:rPr lang="en-US" sz="2800" b="1" dirty="0" err="1">
                <a:ea typeface="Calibri" panose="020F0502020204030204" pitchFamily="34" charset="0"/>
                <a:cs typeface="Calibri" panose="020F0502020204030204" pitchFamily="34" charset="0"/>
              </a:rPr>
              <a:t>FeNO</a:t>
            </a:r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) until after delivery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1CC27FF-2481-4C5B-B27D-CD8ACACE0CB1}"/>
              </a:ext>
            </a:extLst>
          </p:cNvPr>
          <p:cNvSpPr/>
          <p:nvPr/>
        </p:nvSpPr>
        <p:spPr>
          <a:xfrm>
            <a:off x="284583" y="6032630"/>
            <a:ext cx="10706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  <a:p>
            <a:r>
              <a:rPr lang="en-MY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MY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MoH</a:t>
            </a:r>
            <a:r>
              <a:rPr lang="en-MY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Malaysia. Clinical Practice Guidelines Management of Asthma in Adults. 2017.</a:t>
            </a:r>
          </a:p>
        </p:txBody>
      </p:sp>
    </p:spTree>
    <p:extLst>
      <p:ext uri="{BB962C8B-B14F-4D97-AF65-F5344CB8AC3E}">
        <p14:creationId xmlns:p14="http://schemas.microsoft.com/office/powerpoint/2010/main" val="949602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en-US" sz="4000" b="1" dirty="0">
                <a:solidFill>
                  <a:srgbClr val="32AEB8"/>
                </a:solidFill>
              </a:rPr>
              <a:t>Assessment and Monitoring </a:t>
            </a:r>
            <a:endParaRPr lang="en-US" altLang="en-US" sz="40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299259" y="1717091"/>
            <a:ext cx="1138843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Monitoring frequency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Asthma patients should be reviewed </a:t>
            </a: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every 4 to 6 weeks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during pregnancy</a:t>
            </a:r>
          </a:p>
          <a:p>
            <a:pPr lvl="1" algn="just"/>
            <a:endParaRPr lang="en-MY" sz="3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A cross-sectional study on asthma in pregnancy showed that both </a:t>
            </a: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GINA classification and ACT 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had significant association with spirometry values (FEV1 and FVC) - these tools can be effectively used to assess asthma control</a:t>
            </a:r>
            <a:r>
              <a:rPr lang="en-MY" sz="3200" baseline="30000" dirty="0">
                <a:ea typeface="Calibri" panose="020F0502020204030204" pitchFamily="34" charset="0"/>
                <a:cs typeface="Calibri" panose="020F0502020204030204" pitchFamily="34" charset="0"/>
              </a:rPr>
              <a:t>72</a:t>
            </a:r>
            <a:endParaRPr lang="en-MY" sz="32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1223FDE-54E9-4919-AD38-866057FE55B8}"/>
              </a:ext>
            </a:extLst>
          </p:cNvPr>
          <p:cNvSpPr/>
          <p:nvPr/>
        </p:nvSpPr>
        <p:spPr>
          <a:xfrm>
            <a:off x="299259" y="6292102"/>
            <a:ext cx="89223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72. de Araujo GV, et al. Eur J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Obstet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Gynecol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Reprod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Biol. 2016;203:25-9.</a:t>
            </a:r>
          </a:p>
        </p:txBody>
      </p:sp>
    </p:spTree>
    <p:extLst>
      <p:ext uri="{BB962C8B-B14F-4D97-AF65-F5344CB8AC3E}">
        <p14:creationId xmlns:p14="http://schemas.microsoft.com/office/powerpoint/2010/main" val="1436502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en-US" sz="4400" b="1" dirty="0">
                <a:solidFill>
                  <a:srgbClr val="32AEB8"/>
                </a:solidFill>
              </a:rPr>
              <a:t>Treatment</a:t>
            </a:r>
            <a:endParaRPr lang="en-US" altLang="en-US" sz="40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401782" y="2151727"/>
            <a:ext cx="11388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Uncontrolled asthma in pregnancy poses </a:t>
            </a:r>
            <a:r>
              <a:rPr lang="en-MY" sz="3200" b="1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greater risks 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to both mother and baby than the use of standard asthma medications- effective treatment is essential.</a:t>
            </a:r>
          </a:p>
          <a:p>
            <a:pPr algn="ctr"/>
            <a:endParaRPr lang="en-MY" sz="32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The treatment approach is the </a:t>
            </a:r>
            <a:r>
              <a:rPr lang="en-MY" sz="3200" b="1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same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 as in non-pregnant patients</a:t>
            </a:r>
            <a:endParaRPr lang="en-US" sz="36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9930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en-US" sz="4400" b="1" dirty="0">
                <a:solidFill>
                  <a:srgbClr val="32AEB8"/>
                </a:solidFill>
              </a:rPr>
              <a:t>Maintenance Therapy</a:t>
            </a:r>
            <a:endParaRPr lang="en-US" altLang="en-US" sz="40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256816" y="1717606"/>
            <a:ext cx="11388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Inhaled corticosteroids (ICS) are safe and preferred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Inhaled </a:t>
            </a:r>
            <a:r>
              <a:rPr lang="el-GR" sz="3200" dirty="0">
                <a:ea typeface="Calibri" panose="020F0502020204030204" pitchFamily="34" charset="0"/>
                <a:cs typeface="Calibri" panose="020F0502020204030204" pitchFamily="34" charset="0"/>
              </a:rPr>
              <a:t>β₂-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agonists and leukotriene receptor antagonists (LTRA) are safe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Avoid step-down therapy during pregnancy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Biologics: Use only if benefits outweigh risks, with specialist input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CE416-F2F1-4E45-864C-AA1C13CB233D}"/>
              </a:ext>
            </a:extLst>
          </p:cNvPr>
          <p:cNvSpPr/>
          <p:nvPr/>
        </p:nvSpPr>
        <p:spPr>
          <a:xfrm>
            <a:off x="152400" y="5892581"/>
            <a:ext cx="10706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MoH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Malaysia. Clinical Practice Guidelines Management of Asthma in Adults. 2017.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26. SIGN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 BTS. British guideline on the management of asthma. UK: SIGN-BTS; 2019.</a:t>
            </a:r>
            <a:endParaRPr lang="en-MY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11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F97AC720-E5E4-9423-39D2-0BD1CD579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" y="366092"/>
            <a:ext cx="10515600" cy="75282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altLang="en-US" sz="4400" b="1" dirty="0">
                <a:solidFill>
                  <a:srgbClr val="32AEB8"/>
                </a:solidFill>
              </a:rPr>
              <a:t>Asthma in Pregnancy</a:t>
            </a:r>
            <a:endParaRPr lang="en-US" altLang="en-US" sz="4000" b="1" dirty="0">
              <a:solidFill>
                <a:srgbClr val="32AEB8"/>
              </a:solidFill>
              <a:latin typeface="Arial" panose="020B0604020202020204" pitchFamily="34" charset="0"/>
            </a:endParaRPr>
          </a:p>
        </p:txBody>
      </p:sp>
      <p:sp>
        <p:nvSpPr>
          <p:cNvPr id="17414" name="Slide Number Placeholder 1">
            <a:extLst>
              <a:ext uri="{FF2B5EF4-FFF2-40B4-BE49-F238E27FC236}">
                <a16:creationId xmlns:a16="http://schemas.microsoft.com/office/drawing/2014/main" id="{349EF92C-42C9-33DD-6679-EC770C4553EF}"/>
              </a:ext>
            </a:extLst>
          </p:cNvPr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9448800" y="6356350"/>
            <a:ext cx="2743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D43DBD-ADAB-4D01-A8EB-0DA958680CF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Arial" panose="020B0604020202020204" pitchFamily="34" charset="0"/>
              <a:ea typeface="MS PGothic" panose="020B0600070205080204" pitchFamily="34" charset="-128"/>
              <a:cs typeface="+mn-cs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2093C6A-62F7-DA30-827E-932EB5E1EB19}"/>
              </a:ext>
            </a:extLst>
          </p:cNvPr>
          <p:cNvCxnSpPr/>
          <p:nvPr/>
        </p:nvCxnSpPr>
        <p:spPr>
          <a:xfrm>
            <a:off x="1524000" y="0"/>
            <a:ext cx="91440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BA99EA7-8C51-8874-A685-77E5ADCFB186}"/>
              </a:ext>
            </a:extLst>
          </p:cNvPr>
          <p:cNvCxnSpPr/>
          <p:nvPr/>
        </p:nvCxnSpPr>
        <p:spPr>
          <a:xfrm>
            <a:off x="1524000" y="68580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E64B85A5-EF00-4CB2-82EB-E7CEE6096A50}"/>
              </a:ext>
            </a:extLst>
          </p:cNvPr>
          <p:cNvSpPr/>
          <p:nvPr/>
        </p:nvSpPr>
        <p:spPr>
          <a:xfrm>
            <a:off x="401782" y="1259491"/>
            <a:ext cx="11388436" cy="4637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MY" sz="3000" b="1" dirty="0"/>
              <a:t>Exacerbations</a:t>
            </a:r>
          </a:p>
          <a:p>
            <a:pPr marL="457200" indent="-457200" algn="just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MY" sz="2800" dirty="0"/>
              <a:t>Higher risk during </a:t>
            </a:r>
            <a:r>
              <a:rPr lang="en-MY" sz="2800" b="1" dirty="0"/>
              <a:t>2nd trimester</a:t>
            </a:r>
            <a:endParaRPr lang="en-MY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/>
              <a:t>Treatment</a:t>
            </a:r>
            <a:r>
              <a:rPr lang="en-MY" sz="2800" b="1" dirty="0"/>
              <a:t> </a:t>
            </a:r>
            <a:r>
              <a:rPr lang="en-MY" sz="2800" dirty="0"/>
              <a:t>is the same as in non-pregnant patients</a:t>
            </a:r>
            <a:endParaRPr lang="en-MY" sz="2800" baseline="30000" dirty="0"/>
          </a:p>
          <a:p>
            <a:pPr algn="just"/>
            <a:endParaRPr lang="en-MY" sz="3200" baseline="30000" dirty="0"/>
          </a:p>
          <a:p>
            <a:pPr algn="just"/>
            <a:r>
              <a:rPr lang="en-MY" sz="3000" b="1" dirty="0"/>
              <a:t>Labour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/>
              <a:t>In labour, continue maintenance and reliever inhalers</a:t>
            </a:r>
            <a:endParaRPr lang="en-MY" sz="2800" baseline="30000" dirty="0"/>
          </a:p>
          <a:p>
            <a:pPr algn="just"/>
            <a:endParaRPr lang="en-MY" sz="3200" b="1" dirty="0"/>
          </a:p>
          <a:p>
            <a:pPr algn="just"/>
            <a:r>
              <a:rPr lang="en-MY" sz="3000" b="1" dirty="0"/>
              <a:t>Breastfeeding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/>
              <a:t>Asthma patients should be encouraged to breastfeed, and their asthma medication can be safely continued during lactation</a:t>
            </a:r>
            <a:endParaRPr lang="en-US" sz="2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547B46-6FD1-49F3-87EB-D74E22485438}"/>
              </a:ext>
            </a:extLst>
          </p:cNvPr>
          <p:cNvSpPr/>
          <p:nvPr/>
        </p:nvSpPr>
        <p:spPr>
          <a:xfrm>
            <a:off x="285404" y="6033183"/>
            <a:ext cx="107067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MoH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Malaysia. Clinical Practice Guidelines Management of Asthma in Adults. 2017.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26. SIGN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&amp; BTS. British guideline on the management of asthma. UK: SIGN-BTS; 2019.</a:t>
            </a:r>
            <a:endParaRPr lang="en-MY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147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Learning 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80388E-3778-3315-ED84-654BACACC323}"/>
              </a:ext>
            </a:extLst>
          </p:cNvPr>
          <p:cNvSpPr txBox="1"/>
          <p:nvPr/>
        </p:nvSpPr>
        <p:spPr>
          <a:xfrm>
            <a:off x="610940" y="1258087"/>
            <a:ext cx="109640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Recognize severe asthma, perform appropriate investigations to confirm the diagnosis and phenotype, and understand the latest management strategies, including biologic therapy.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Manage asthma in pregnancy with safe medications, regular monitoring, and prevention of exacerbations.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Recognize the risk factors, diagnosis and management of occupational asthma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Understand the diagnostic criteria and management of exercise-induced bronchoconstriction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Detect and treat asthma comorbidities to improve overall asthma control.</a:t>
            </a:r>
          </a:p>
        </p:txBody>
      </p:sp>
    </p:spTree>
    <p:extLst>
      <p:ext uri="{BB962C8B-B14F-4D97-AF65-F5344CB8AC3E}">
        <p14:creationId xmlns:p14="http://schemas.microsoft.com/office/powerpoint/2010/main" val="1538795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856FDF-6493-2085-7906-44B6D59E7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7F5E238-CE13-C679-1CBB-24AAF7F1795D}"/>
              </a:ext>
            </a:extLst>
          </p:cNvPr>
          <p:cNvSpPr/>
          <p:nvPr/>
        </p:nvSpPr>
        <p:spPr>
          <a:xfrm>
            <a:off x="3564949" y="3279181"/>
            <a:ext cx="8298524" cy="3023077"/>
          </a:xfrm>
          <a:prstGeom prst="roundRect">
            <a:avLst/>
          </a:prstGeom>
          <a:solidFill>
            <a:srgbClr val="50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C80C9-E9F7-96F4-13E0-0D60FBA5D83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1958" y="731121"/>
            <a:ext cx="11115939" cy="1897989"/>
          </a:xfrm>
        </p:spPr>
        <p:txBody>
          <a:bodyPr/>
          <a:lstStyle/>
          <a:p>
            <a:pPr algn="ctr"/>
            <a:r>
              <a:rPr lang="en-US" altLang="ko-KR" sz="4400" b="1" dirty="0">
                <a:ea typeface="맑은 고딕" pitchFamily="50" charset="-127"/>
              </a:rPr>
              <a:t>TRAINING OF CORE TRAINERS ON CPG</a:t>
            </a:r>
          </a:p>
          <a:p>
            <a:pPr algn="ctr"/>
            <a:r>
              <a:rPr lang="en-US" altLang="ko-KR" sz="4000" b="1" dirty="0">
                <a:latin typeface="Bradley Hand ITC" panose="03070402050302030203" pitchFamily="66" charset="0"/>
                <a:ea typeface="맑은 고딕" pitchFamily="50" charset="-127"/>
              </a:rPr>
              <a:t>MANAGEMENT OF ASTHMA IN ADULTS (SECOND EDITION)</a:t>
            </a:r>
            <a:endParaRPr lang="en-US" altLang="ko-KR" sz="40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55FBAD-A888-CA05-4F0E-63F094B81C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86157" y="3110702"/>
            <a:ext cx="7056107" cy="1897990"/>
          </a:xfrm>
        </p:spPr>
        <p:txBody>
          <a:bodyPr/>
          <a:lstStyle/>
          <a:p>
            <a:pPr algn="ctr">
              <a:defRPr/>
            </a:pPr>
            <a:r>
              <a:rPr lang="en-US" altLang="ko-KR" sz="4400" b="1" dirty="0">
                <a:solidFill>
                  <a:schemeClr val="tx1"/>
                </a:solidFill>
              </a:rPr>
              <a:t>LECTURE 6</a:t>
            </a:r>
          </a:p>
          <a:p>
            <a:pPr algn="ctr">
              <a:defRPr/>
            </a:pPr>
            <a:r>
              <a:rPr lang="en-US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Special Groups</a:t>
            </a:r>
            <a:endParaRPr lang="en-US" altLang="ko-KR" sz="1800" b="1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151D6F-3EFE-3ECA-640F-94778CEE2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14611">
            <a:off x="681924" y="3088491"/>
            <a:ext cx="2209000" cy="340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6BC69ED-46D9-E28D-BFCB-6834C5D9767F}"/>
              </a:ext>
            </a:extLst>
          </p:cNvPr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776A5F-C7A7-C96B-F408-C36F5C9473F1}"/>
              </a:ext>
            </a:extLst>
          </p:cNvPr>
          <p:cNvSpPr/>
          <p:nvPr/>
        </p:nvSpPr>
        <p:spPr>
          <a:xfrm>
            <a:off x="6814088" y="650743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7F98EBA-E8C3-C0C7-1730-01FE45A05556}"/>
              </a:ext>
            </a:extLst>
          </p:cNvPr>
          <p:cNvSpPr/>
          <p:nvPr/>
        </p:nvSpPr>
        <p:spPr>
          <a:xfrm>
            <a:off x="3407044" y="2983713"/>
            <a:ext cx="5377912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824A36-01B6-DC54-6CC8-89FFF248DB53}"/>
              </a:ext>
            </a:extLst>
          </p:cNvPr>
          <p:cNvSpPr/>
          <p:nvPr/>
        </p:nvSpPr>
        <p:spPr>
          <a:xfrm>
            <a:off x="5475315" y="5101052"/>
            <a:ext cx="44777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it-IT" altLang="ko-KR" b="1" dirty="0"/>
              <a:t>Dr. Hema Yamini Devi Ramarmuty</a:t>
            </a:r>
          </a:p>
          <a:p>
            <a:pPr algn="ctr">
              <a:defRPr/>
            </a:pPr>
            <a:r>
              <a:rPr lang="en-US" altLang="ko-KR" dirty="0"/>
              <a:t>Consultant Respiratory Physician </a:t>
            </a:r>
          </a:p>
          <a:p>
            <a:pPr algn="ctr">
              <a:defRPr/>
            </a:pPr>
            <a:r>
              <a:rPr lang="en-US" altLang="ko-KR" dirty="0"/>
              <a:t>Hospital Queen Elizabeth </a:t>
            </a:r>
          </a:p>
        </p:txBody>
      </p:sp>
    </p:spTree>
    <p:extLst>
      <p:ext uri="{BB962C8B-B14F-4D97-AF65-F5344CB8AC3E}">
        <p14:creationId xmlns:p14="http://schemas.microsoft.com/office/powerpoint/2010/main" val="2948556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Special Population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703811" y="1951672"/>
            <a:ext cx="71932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in 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b="1" dirty="0">
                <a:ea typeface="Calibri" panose="020F0502020204030204" pitchFamily="34" charset="0"/>
                <a:cs typeface="Calibri" panose="020F0502020204030204" pitchFamily="34" charset="0"/>
              </a:rPr>
              <a:t>Occupational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Exercise-induced Bronchoconstriction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with Co-Morbidities</a:t>
            </a:r>
          </a:p>
        </p:txBody>
      </p:sp>
    </p:spTree>
    <p:extLst>
      <p:ext uri="{BB962C8B-B14F-4D97-AF65-F5344CB8AC3E}">
        <p14:creationId xmlns:p14="http://schemas.microsoft.com/office/powerpoint/2010/main" val="2982557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82633" y="1213471"/>
            <a:ext cx="112000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Occupational Asthma (OA) is different from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work-aggravated asthma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Work-aggravated asthma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Pre-existing or new adult-onset asthma that worsens due to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non-specific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workplace factors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Not caused directly by workplace agents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D0535C8-9C4C-46AB-8426-9BA8A49E0E11}"/>
              </a:ext>
            </a:extLst>
          </p:cNvPr>
          <p:cNvGrpSpPr/>
          <p:nvPr/>
        </p:nvGrpSpPr>
        <p:grpSpPr>
          <a:xfrm>
            <a:off x="903249" y="4025590"/>
            <a:ext cx="10459844" cy="2409443"/>
            <a:chOff x="1643363" y="4254542"/>
            <a:chExt cx="9237786" cy="218049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633572C-9D16-45AA-A97C-71A43727E980}"/>
                </a:ext>
              </a:extLst>
            </p:cNvPr>
            <p:cNvGrpSpPr/>
            <p:nvPr/>
          </p:nvGrpSpPr>
          <p:grpSpPr>
            <a:xfrm>
              <a:off x="1643363" y="4254542"/>
              <a:ext cx="9237786" cy="2180491"/>
              <a:chOff x="1643363" y="4254542"/>
              <a:chExt cx="9237786" cy="2180491"/>
            </a:xfrm>
          </p:grpSpPr>
          <p:sp>
            <p:nvSpPr>
              <p:cNvPr id="4" name="Rounded Rectangle 3">
                <a:extLst>
                  <a:ext uri="{FF2B5EF4-FFF2-40B4-BE49-F238E27FC236}">
                    <a16:creationId xmlns:a16="http://schemas.microsoft.com/office/drawing/2014/main" id="{D6494336-5E28-4498-B5BF-39772036E540}"/>
                  </a:ext>
                </a:extLst>
              </p:cNvPr>
              <p:cNvSpPr/>
              <p:nvPr/>
            </p:nvSpPr>
            <p:spPr>
              <a:xfrm>
                <a:off x="4574132" y="4254542"/>
                <a:ext cx="3399692" cy="726830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Work- related asthma</a:t>
                </a:r>
              </a:p>
            </p:txBody>
          </p:sp>
          <p:sp>
            <p:nvSpPr>
              <p:cNvPr id="5" name="Rounded Rectangle 4">
                <a:extLst>
                  <a:ext uri="{FF2B5EF4-FFF2-40B4-BE49-F238E27FC236}">
                    <a16:creationId xmlns:a16="http://schemas.microsoft.com/office/drawing/2014/main" id="{313669B7-FE37-4032-AB7B-85CE8E1374DF}"/>
                  </a:ext>
                </a:extLst>
              </p:cNvPr>
              <p:cNvSpPr/>
              <p:nvPr/>
            </p:nvSpPr>
            <p:spPr>
              <a:xfrm>
                <a:off x="1643363" y="5708203"/>
                <a:ext cx="3399692" cy="726830"/>
              </a:xfrm>
              <a:prstGeom prst="roundRect">
                <a:avLst/>
              </a:prstGeom>
              <a:solidFill>
                <a:srgbClr val="97FFBA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Occupational asthma</a:t>
                </a:r>
              </a:p>
            </p:txBody>
          </p:sp>
          <p:sp>
            <p:nvSpPr>
              <p:cNvPr id="6" name="Rounded Rectangle 5">
                <a:extLst>
                  <a:ext uri="{FF2B5EF4-FFF2-40B4-BE49-F238E27FC236}">
                    <a16:creationId xmlns:a16="http://schemas.microsoft.com/office/drawing/2014/main" id="{7EAB1A3B-EAC9-4833-AF43-4773D1C9C7A2}"/>
                  </a:ext>
                </a:extLst>
              </p:cNvPr>
              <p:cNvSpPr/>
              <p:nvPr/>
            </p:nvSpPr>
            <p:spPr>
              <a:xfrm>
                <a:off x="7481457" y="5708203"/>
                <a:ext cx="3399692" cy="726830"/>
              </a:xfrm>
              <a:prstGeom prst="roundRect">
                <a:avLst/>
              </a:prstGeom>
              <a:solidFill>
                <a:srgbClr val="CC99FF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+mn-ea"/>
                    <a:cs typeface="+mn-cs"/>
                  </a:rPr>
                  <a:t>Work-aggravated asthma</a:t>
                </a:r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7761D83E-D92A-4AEC-92D4-23EDFB1851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08393" y="5297895"/>
                <a:ext cx="6107723" cy="0"/>
              </a:xfrm>
              <a:prstGeom prst="line">
                <a:avLst/>
              </a:prstGeom>
              <a:ln w="38100"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6B2E1AF2-5F1D-48B4-B086-D0087DDA47FB}"/>
                  </a:ext>
                </a:extLst>
              </p:cNvPr>
              <p:cNvCxnSpPr/>
              <p:nvPr/>
            </p:nvCxnSpPr>
            <p:spPr>
              <a:xfrm>
                <a:off x="3208393" y="5297895"/>
                <a:ext cx="0" cy="41030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24CABF54-7147-4BFD-8C03-CA1F3BBC3B9B}"/>
                  </a:ext>
                </a:extLst>
              </p:cNvPr>
              <p:cNvCxnSpPr/>
              <p:nvPr/>
            </p:nvCxnSpPr>
            <p:spPr>
              <a:xfrm>
                <a:off x="9316116" y="5297895"/>
                <a:ext cx="0" cy="410308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4CDB980-3123-41D7-A37C-1615456FB95C}"/>
                </a:ext>
              </a:extLst>
            </p:cNvPr>
            <p:cNvCxnSpPr/>
            <p:nvPr/>
          </p:nvCxnSpPr>
          <p:spPr>
            <a:xfrm>
              <a:off x="6307228" y="4981372"/>
              <a:ext cx="0" cy="316523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2350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Occupational Asthma</a:t>
            </a:r>
            <a:r>
              <a:rPr lang="en-US" altLang="ko-KR" sz="2800" b="1" dirty="0">
                <a:solidFill>
                  <a:srgbClr val="32AEB8"/>
                </a:solidFill>
              </a:rPr>
              <a:t>-2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487679" y="1816372"/>
            <a:ext cx="97714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A type of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work-related asthma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caused by specific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workplace exposures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Can be triggered by immunologic or nonimmunologic airborne stimuli present in the workplace</a:t>
            </a:r>
            <a:r>
              <a:rPr lang="en-MY" sz="2800" baseline="300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934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Clinical Features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932750"/>
            <a:ext cx="1120001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Patients typically present with </a:t>
            </a:r>
            <a:r>
              <a:rPr lang="en-MY" sz="3000" b="1" dirty="0">
                <a:ea typeface="Calibri" panose="020F0502020204030204" pitchFamily="34" charset="0"/>
                <a:cs typeface="Calibri" panose="020F0502020204030204" pitchFamily="34" charset="0"/>
              </a:rPr>
              <a:t>common asthma symptoms</a:t>
            </a: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Cough, wheeze, chest tightness, and shortness of breath at work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Often work in </a:t>
            </a:r>
            <a:r>
              <a:rPr lang="en-MY" sz="3000" b="1" dirty="0">
                <a:ea typeface="Calibri" panose="020F0502020204030204" pitchFamily="34" charset="0"/>
                <a:cs typeface="Calibri" panose="020F0502020204030204" pitchFamily="34" charset="0"/>
              </a:rPr>
              <a:t>high-risk jobs</a:t>
            </a: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 with exposure to known asthma triggers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Symptoms usually </a:t>
            </a:r>
            <a:r>
              <a:rPr lang="en-MY" sz="3000" b="1" dirty="0">
                <a:ea typeface="Calibri" panose="020F0502020204030204" pitchFamily="34" charset="0"/>
                <a:cs typeface="Calibri" panose="020F0502020204030204" pitchFamily="34" charset="0"/>
              </a:rPr>
              <a:t>improve significantly when away from work</a:t>
            </a: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, such as: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On weekends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3000" dirty="0">
                <a:ea typeface="Calibri" panose="020F0502020204030204" pitchFamily="34" charset="0"/>
                <a:cs typeface="Calibri" panose="020F0502020204030204" pitchFamily="34" charset="0"/>
              </a:rPr>
              <a:t>During vacations or extended leave</a:t>
            </a:r>
          </a:p>
        </p:txBody>
      </p:sp>
    </p:spTree>
    <p:extLst>
      <p:ext uri="{BB962C8B-B14F-4D97-AF65-F5344CB8AC3E}">
        <p14:creationId xmlns:p14="http://schemas.microsoft.com/office/powerpoint/2010/main" val="14245927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Risk Factors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932750"/>
            <a:ext cx="112000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Over 400 causes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of OA have been identified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2 key risk factors: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Individual susceptibility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(e.g., genetic or allergic tendency)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level of exposure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to workplace allergens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4120D4-51D3-4532-AB1D-047750A47EED}"/>
              </a:ext>
            </a:extLst>
          </p:cNvPr>
          <p:cNvSpPr/>
          <p:nvPr/>
        </p:nvSpPr>
        <p:spPr>
          <a:xfrm>
            <a:off x="264334" y="6357591"/>
            <a:ext cx="11040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76. British Thoracic Society Clinical Statement on occupational asthma. Thorax. 2022;77(5):433-42.</a:t>
            </a:r>
          </a:p>
        </p:txBody>
      </p:sp>
    </p:spTree>
    <p:extLst>
      <p:ext uri="{BB962C8B-B14F-4D97-AF65-F5344CB8AC3E}">
        <p14:creationId xmlns:p14="http://schemas.microsoft.com/office/powerpoint/2010/main" val="2252027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Risk Factors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  <a:r>
              <a:rPr lang="en-US" altLang="ko-KR" sz="2800" b="1" dirty="0">
                <a:solidFill>
                  <a:srgbClr val="32AEB8"/>
                </a:solidFill>
              </a:rPr>
              <a:t>-2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pic>
        <p:nvPicPr>
          <p:cNvPr id="4" name="Content Placeholder 4" descr="A group of people with their names&#10;&#10;AI-generated content may be incorrect.">
            <a:extLst>
              <a:ext uri="{FF2B5EF4-FFF2-40B4-BE49-F238E27FC236}">
                <a16:creationId xmlns:a16="http://schemas.microsoft.com/office/drawing/2014/main" id="{65F1C219-CFF5-4C0F-9F15-3079D0CBDA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70" y="1595094"/>
            <a:ext cx="6057206" cy="3248037"/>
          </a:xfrm>
          <a:prstGeom prst="rect">
            <a:avLst/>
          </a:prstGeom>
        </p:spPr>
      </p:pic>
      <p:pic>
        <p:nvPicPr>
          <p:cNvPr id="5" name="Content Placeholder 4" descr="A table of text on a white background&#10;&#10;AI-generated content may be incorrect.">
            <a:extLst>
              <a:ext uri="{FF2B5EF4-FFF2-40B4-BE49-F238E27FC236}">
                <a16:creationId xmlns:a16="http://schemas.microsoft.com/office/drawing/2014/main" id="{408BC750-4796-4066-833F-5DA4428E9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531" y="3564804"/>
            <a:ext cx="5985999" cy="320985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A3C80F-6EA3-4A41-9A13-9E462564E58C}"/>
              </a:ext>
            </a:extLst>
          </p:cNvPr>
          <p:cNvSpPr/>
          <p:nvPr/>
        </p:nvSpPr>
        <p:spPr>
          <a:xfrm>
            <a:off x="264334" y="6126758"/>
            <a:ext cx="53051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76. British Thoracic Society Clinical Statement on occupational asthma. Thorax. 2022;77(5):433-42.</a:t>
            </a:r>
          </a:p>
        </p:txBody>
      </p:sp>
    </p:spTree>
    <p:extLst>
      <p:ext uri="{BB962C8B-B14F-4D97-AF65-F5344CB8AC3E}">
        <p14:creationId xmlns:p14="http://schemas.microsoft.com/office/powerpoint/2010/main" val="2595267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Diagnosis &amp; Assessment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97FF89-01BD-4FCE-9AF9-1C929B0BDD8F}"/>
              </a:ext>
            </a:extLst>
          </p:cNvPr>
          <p:cNvSpPr txBox="1">
            <a:spLocks/>
          </p:cNvSpPr>
          <p:nvPr/>
        </p:nvSpPr>
        <p:spPr>
          <a:xfrm>
            <a:off x="455814" y="1842251"/>
            <a:ext cx="10515600" cy="4807931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457189" indent="-457189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sz="11200" dirty="0">
                <a:ea typeface="Calibri" panose="020F0502020204030204" pitchFamily="34" charset="0"/>
                <a:cs typeface="Calibri" panose="020F0502020204030204" pitchFamily="34" charset="0"/>
              </a:rPr>
              <a:t>Diagnosis involves: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Recognizing </a:t>
            </a:r>
            <a:r>
              <a:rPr lang="en-MY" sz="9600" b="1" dirty="0">
                <a:ea typeface="Calibri" panose="020F0502020204030204" pitchFamily="34" charset="0"/>
                <a:cs typeface="Calibri" panose="020F0502020204030204" pitchFamily="34" charset="0"/>
              </a:rPr>
              <a:t>typical asthma symptoms</a:t>
            </a:r>
            <a:endParaRPr lang="en-MY" sz="9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b="1" dirty="0">
                <a:ea typeface="Calibri" panose="020F0502020204030204" pitchFamily="34" charset="0"/>
                <a:cs typeface="Calibri" panose="020F0502020204030204" pitchFamily="34" charset="0"/>
              </a:rPr>
              <a:t>Ruling out</a:t>
            </a: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 other potential causes</a:t>
            </a:r>
          </a:p>
          <a:p>
            <a:r>
              <a:rPr lang="en-MY" sz="11200" dirty="0">
                <a:ea typeface="Calibri" panose="020F0502020204030204" pitchFamily="34" charset="0"/>
                <a:cs typeface="Calibri" panose="020F0502020204030204" pitchFamily="34" charset="0"/>
              </a:rPr>
              <a:t>Take a </a:t>
            </a:r>
            <a:r>
              <a:rPr lang="en-MY" sz="11200" b="1" dirty="0">
                <a:ea typeface="Calibri" panose="020F0502020204030204" pitchFamily="34" charset="0"/>
                <a:cs typeface="Calibri" panose="020F0502020204030204" pitchFamily="34" charset="0"/>
              </a:rPr>
              <a:t>detailed occupational history</a:t>
            </a:r>
            <a:r>
              <a:rPr lang="en-MY" sz="112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Type of work and possible irritant exposures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Symptom pattern about work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Improvement during weekends or time off</a:t>
            </a:r>
          </a:p>
          <a:p>
            <a:r>
              <a:rPr lang="en-MY" sz="11200" b="1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Ask about occupation</a:t>
            </a:r>
            <a:r>
              <a:rPr lang="en-MY" sz="11200" dirty="0">
                <a:solidFill>
                  <a:srgbClr val="FF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MY" sz="11200" dirty="0">
                <a:ea typeface="Calibri" panose="020F0502020204030204" pitchFamily="34" charset="0"/>
                <a:cs typeface="Calibri" panose="020F0502020204030204" pitchFamily="34" charset="0"/>
              </a:rPr>
              <a:t>in: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Adults with new or worsening asthma symptoms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Reappearance of childhood asthma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MY" sz="9600" dirty="0">
                <a:ea typeface="Calibri" panose="020F0502020204030204" pitchFamily="34" charset="0"/>
                <a:cs typeface="Calibri" panose="020F0502020204030204" pitchFamily="34" charset="0"/>
              </a:rPr>
              <a:t>Unexplained airflow obstruction</a:t>
            </a:r>
          </a:p>
          <a:p>
            <a:pPr marL="457200" lvl="1" indent="0">
              <a:buFont typeface="Arial" pitchFamily="34" charset="0"/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021365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Diagnosis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97FF89-01BD-4FCE-9AF9-1C929B0BDD8F}"/>
              </a:ext>
            </a:extLst>
          </p:cNvPr>
          <p:cNvSpPr txBox="1">
            <a:spLocks/>
          </p:cNvSpPr>
          <p:nvPr/>
        </p:nvSpPr>
        <p:spPr>
          <a:xfrm>
            <a:off x="264334" y="1780492"/>
            <a:ext cx="12236183" cy="4807931"/>
          </a:xfrm>
          <a:prstGeom prst="rect">
            <a:avLst/>
          </a:prstGeom>
        </p:spPr>
        <p:txBody>
          <a:bodyPr>
            <a:noAutofit/>
          </a:bodyPr>
          <a:lstStyle>
            <a:lvl1pPr marL="457189" indent="-457189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PEFR is essential for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diagnosing and monitoring OA</a:t>
            </a:r>
            <a:endParaRPr lang="en-MY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Serial PEFR measurements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Minimum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4 readings/day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, 2 hours apart during waking hours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Record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before taking bronchodilators</a:t>
            </a:r>
            <a:endParaRPr lang="en-MY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Continue for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at least 3 weeks</a:t>
            </a:r>
            <a:endParaRPr lang="en-MY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346200" lvl="2" indent="-303213" algn="just">
              <a:buFont typeface="Wingdings" panose="05000000000000000000" pitchFamily="2" charset="2"/>
              <a:buChar char="§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Should include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3 periods of workdays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 and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3 periods off work</a:t>
            </a:r>
            <a:endParaRPr lang="en-MY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Document 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work hours, tasks, exposures, medications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 with timing</a:t>
            </a:r>
          </a:p>
          <a:p>
            <a:pPr algn="just"/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≥20% variability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 between workdays and off days suggests OA</a:t>
            </a:r>
          </a:p>
          <a:p>
            <a:pPr marL="457200" lvl="1" indent="0" algn="just">
              <a:buFont typeface="Arial" pitchFamily="34" charset="0"/>
              <a:buNone/>
            </a:pPr>
            <a:endParaRPr lang="en-MY" sz="26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23789F4-89C6-49FF-81A0-2A4AF604BF98}"/>
              </a:ext>
            </a:extLst>
          </p:cNvPr>
          <p:cNvSpPr/>
          <p:nvPr/>
        </p:nvSpPr>
        <p:spPr>
          <a:xfrm>
            <a:off x="471864" y="6126758"/>
            <a:ext cx="11040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76. British Thoracic Society Clinical Statement on occupational asthma. Thorax. 2022;77(5):433-42.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</a:t>
            </a:r>
            <a:r>
              <a:rPr lang="en-MY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MoH</a:t>
            </a:r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Malaysia. Clinical Practice Guidelines Management of Asthma in Adults. 2017.</a:t>
            </a:r>
          </a:p>
        </p:txBody>
      </p:sp>
    </p:spTree>
    <p:extLst>
      <p:ext uri="{BB962C8B-B14F-4D97-AF65-F5344CB8AC3E}">
        <p14:creationId xmlns:p14="http://schemas.microsoft.com/office/powerpoint/2010/main" val="33376347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500409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Treatment &amp; Referral of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Occupational Asthma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597FF89-01BD-4FCE-9AF9-1C929B0BDD8F}"/>
              </a:ext>
            </a:extLst>
          </p:cNvPr>
          <p:cNvSpPr txBox="1">
            <a:spLocks/>
          </p:cNvSpPr>
          <p:nvPr/>
        </p:nvSpPr>
        <p:spPr>
          <a:xfrm>
            <a:off x="264334" y="1655723"/>
            <a:ext cx="11248506" cy="4807931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Early diagnosis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is essential</a:t>
            </a:r>
          </a:p>
          <a:p>
            <a:pPr>
              <a:spcBef>
                <a:spcPts val="0"/>
              </a:spcBef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Identify and eliminate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occupational sensitisers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Key strategies include: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Relocation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of the worker away from the exposure</a:t>
            </a:r>
          </a:p>
          <a:p>
            <a:pPr lvl="1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Substitution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of the hazardous substance with a safer alternative</a:t>
            </a:r>
          </a:p>
          <a:p>
            <a:pPr>
              <a:spcBef>
                <a:spcPts val="0"/>
              </a:spcBef>
            </a:pP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Pharmacological treatment of OA is </a:t>
            </a:r>
            <a:r>
              <a:rPr lang="en-MY" sz="24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 to non-OA asthma patients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buFont typeface="Arial" pitchFamily="34" charset="0"/>
              <a:buNone/>
            </a:pP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CC50B7-BF5D-480B-8D56-AEA3A5643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6091" y="4059688"/>
            <a:ext cx="10344151" cy="224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05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Special Population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703811" y="1951672"/>
            <a:ext cx="859630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600" b="1" dirty="0">
                <a:ea typeface="Calibri" panose="020F0502020204030204" pitchFamily="34" charset="0"/>
                <a:cs typeface="Calibri" panose="020F0502020204030204" pitchFamily="34" charset="0"/>
              </a:rPr>
              <a:t>Severe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in 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Occupational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Exercise-induces Bronchoconstriction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with Co-Morbidities</a:t>
            </a:r>
          </a:p>
        </p:txBody>
      </p:sp>
    </p:spTree>
    <p:extLst>
      <p:ext uri="{BB962C8B-B14F-4D97-AF65-F5344CB8AC3E}">
        <p14:creationId xmlns:p14="http://schemas.microsoft.com/office/powerpoint/2010/main" val="27389888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Special Population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703810" y="1951672"/>
            <a:ext cx="909811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in 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Occupational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b="1" dirty="0">
                <a:ea typeface="Calibri" panose="020F0502020204030204" pitchFamily="34" charset="0"/>
                <a:cs typeface="Calibri" panose="020F0502020204030204" pitchFamily="34" charset="0"/>
              </a:rPr>
              <a:t>Exercise-induced Bronchoconstriction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7F7F7F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with Co-Morbidities</a:t>
            </a:r>
          </a:p>
        </p:txBody>
      </p:sp>
    </p:spTree>
    <p:extLst>
      <p:ext uri="{BB962C8B-B14F-4D97-AF65-F5344CB8AC3E}">
        <p14:creationId xmlns:p14="http://schemas.microsoft.com/office/powerpoint/2010/main" val="9412171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Exercise-Induced </a:t>
            </a:r>
          </a:p>
          <a:p>
            <a:pPr>
              <a:spcBef>
                <a:spcPts val="0"/>
              </a:spcBef>
            </a:pPr>
            <a:r>
              <a:rPr lang="en-US" altLang="ko-KR" sz="4000" b="1" dirty="0">
                <a:solidFill>
                  <a:srgbClr val="32AEB8"/>
                </a:solidFill>
              </a:rPr>
              <a:t>Bronchoconstriction (EIB)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421178" y="1984923"/>
            <a:ext cx="104851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Defined as </a:t>
            </a: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transient, reversible airway narrowing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during or after exercise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Can occur in: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Patients </a:t>
            </a: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or </a:t>
            </a: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 chronic asthma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E0A4FA-E6E4-4B0B-B851-C35CDD3543FB}"/>
              </a:ext>
            </a:extLst>
          </p:cNvPr>
          <p:cNvSpPr/>
          <p:nvPr/>
        </p:nvSpPr>
        <p:spPr>
          <a:xfrm>
            <a:off x="264334" y="6264507"/>
            <a:ext cx="89223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79. Aggarwal B, et al. NPJ Prim Care Respir Med. 2018;28(1):31.</a:t>
            </a:r>
          </a:p>
        </p:txBody>
      </p:sp>
    </p:spTree>
    <p:extLst>
      <p:ext uri="{BB962C8B-B14F-4D97-AF65-F5344CB8AC3E}">
        <p14:creationId xmlns:p14="http://schemas.microsoft.com/office/powerpoint/2010/main" val="1632850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Diagnosis of EIB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420648"/>
            <a:ext cx="104851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Based on: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Typical clinical symptoms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Reversible airflow limitation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, demonstrated through: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Exercise challenge test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Indirect bronchoprovocation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(e.g. mannitol challenge)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Diagnostic criteria:</a:t>
            </a:r>
          </a:p>
          <a:p>
            <a:pPr marL="914400" lvl="1" indent="-457200">
              <a:buFont typeface="Courier New" panose="02070309020205020404" pitchFamily="49" charset="0"/>
              <a:buChar char="o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&gt;10% drop in FEV1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within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30 minutes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post-exercise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5CD9B1-BA1B-43DF-8D2E-DB195927C44E}"/>
              </a:ext>
            </a:extLst>
          </p:cNvPr>
          <p:cNvSpPr/>
          <p:nvPr/>
        </p:nvSpPr>
        <p:spPr>
          <a:xfrm>
            <a:off x="264334" y="6331009"/>
            <a:ext cx="99769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33. Plaza Moral V, et al. GEMA 5.3. Spanish Guideline on the Management of Asthma. Open Respir Arch. 2023;5(4):100277.</a:t>
            </a:r>
          </a:p>
        </p:txBody>
      </p:sp>
    </p:spTree>
    <p:extLst>
      <p:ext uri="{BB962C8B-B14F-4D97-AF65-F5344CB8AC3E}">
        <p14:creationId xmlns:p14="http://schemas.microsoft.com/office/powerpoint/2010/main" val="11770437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Management of EIB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3" y="1504344"/>
            <a:ext cx="1129035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A proper warm-up with progressively increasing intensity may reduce the severity of exercise-induced bronchoconstriction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b="1" dirty="0">
                <a:ea typeface="Calibri" panose="020F0502020204030204" pitchFamily="34" charset="0"/>
                <a:cs typeface="Calibri" panose="020F0502020204030204" pitchFamily="34" charset="0"/>
              </a:rPr>
              <a:t>Pharmacologic options</a:t>
            </a:r>
            <a:r>
              <a:rPr lang="en-MY" sz="32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3200" i="1" dirty="0">
                <a:ea typeface="Calibri" panose="020F0502020204030204" pitchFamily="34" charset="0"/>
                <a:cs typeface="Calibri" panose="020F0502020204030204" pitchFamily="34" charset="0"/>
              </a:rPr>
              <a:t>Patients with EIB and asthma 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should stay on their regular asthma treatment and use their reliever inhaler before exercising, as prescribed.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3200" i="1" dirty="0">
                <a:ea typeface="Calibri" panose="020F0502020204030204" pitchFamily="34" charset="0"/>
                <a:cs typeface="Calibri" panose="020F0502020204030204" pitchFamily="34" charset="0"/>
              </a:rPr>
              <a:t>EIB without asthma </a:t>
            </a:r>
            <a:r>
              <a:rPr lang="en-US" sz="3200" dirty="0">
                <a:ea typeface="Calibri" panose="020F0502020204030204" pitchFamily="34" charset="0"/>
                <a:cs typeface="Calibri" panose="020F0502020204030204" pitchFamily="34" charset="0"/>
              </a:rPr>
              <a:t>is usually managed with pre-exercise SABA alone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97A784-2DDB-4F64-BE49-0CC5E4EF867A}"/>
              </a:ext>
            </a:extLst>
          </p:cNvPr>
          <p:cNvSpPr/>
          <p:nvPr/>
        </p:nvSpPr>
        <p:spPr>
          <a:xfrm>
            <a:off x="264333" y="6164757"/>
            <a:ext cx="99769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33. Plaza Moral V, et al. GEMA 5.3. Spanish Guideline on the Management of Asthma. Open Respir Arch. 2023;5(4):100277.</a:t>
            </a:r>
          </a:p>
        </p:txBody>
      </p:sp>
    </p:spTree>
    <p:extLst>
      <p:ext uri="{BB962C8B-B14F-4D97-AF65-F5344CB8AC3E}">
        <p14:creationId xmlns:p14="http://schemas.microsoft.com/office/powerpoint/2010/main" val="2169838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Special Population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687185" y="1686807"/>
            <a:ext cx="8323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Asthma in Pregnancy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Occupational Asthma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Calibri" panose="020F0502020204030204" pitchFamily="34" charset="0"/>
              </a:rPr>
              <a:t>Exercise-induced Bronchoconstriction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3200" b="1" dirty="0">
                <a:ea typeface="Calibri" panose="020F0502020204030204" pitchFamily="34" charset="0"/>
                <a:cs typeface="Calibri" panose="020F0502020204030204" pitchFamily="34" charset="0"/>
              </a:rPr>
              <a:t>Asthma with Co-Morbidities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Obesity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Obstructive Sleep </a:t>
            </a:r>
            <a:r>
              <a:rPr lang="en-US" altLang="en-US" sz="2400" b="1" dirty="0" err="1">
                <a:ea typeface="Calibri" panose="020F0502020204030204" pitchFamily="34" charset="0"/>
                <a:cs typeface="Calibri" panose="020F0502020204030204" pitchFamily="34" charset="0"/>
              </a:rPr>
              <a:t>Apnoea</a:t>
            </a:r>
            <a:endParaRPr lang="en-US" altLang="en-US" sz="2400" b="1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Allergic rhinitis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Chronic rhinosinusitis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Gastroesophageal Reflux Disease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Anxiety and Depression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3200" b="1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4663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Asthma with Co-morbidities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595643"/>
            <a:ext cx="1129035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Co-morbidities are common in patients with asthma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and are associated with: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Higher risk of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adverse effects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from treatment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Poorer quality of life</a:t>
            </a:r>
            <a:endParaRPr lang="en-MY" sz="28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Increased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healthcare utilisation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compared to those without co-morbidities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Patients with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multiple co-morbidities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often have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difficult-to-treat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or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severe asthma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Active identification and management of co-morbidities is essential to improve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asthma control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 and </a:t>
            </a:r>
            <a:r>
              <a:rPr lang="en-MY" sz="2800" b="1" dirty="0">
                <a:ea typeface="Calibri" panose="020F0502020204030204" pitchFamily="34" charset="0"/>
                <a:cs typeface="Calibri" panose="020F0502020204030204" pitchFamily="34" charset="0"/>
              </a:rPr>
              <a:t>asthma-related outcomes</a:t>
            </a:r>
            <a:r>
              <a:rPr lang="en-MY" sz="28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61050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Asthma with Co-morbidities</a:t>
            </a:r>
            <a:r>
              <a:rPr lang="en-US" altLang="ko-KR" sz="2800" b="1" dirty="0">
                <a:solidFill>
                  <a:srgbClr val="32AEB8"/>
                </a:solidFill>
              </a:rPr>
              <a:t>-2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619366"/>
            <a:ext cx="1129035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buAutoNum type="arabicParenR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Obesity 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Obese asthma patients: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Tend to have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poor asthma control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Treatment approach:  Similar to other asthma patients —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ICS remains the mainstay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Weight loss is important</a:t>
            </a:r>
            <a:r>
              <a:rPr lang="en-MY" sz="2400" b="1" baseline="300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and should be actively encouraged</a:t>
            </a:r>
          </a:p>
          <a:p>
            <a:pPr lvl="1" algn="just"/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2)   Obstructive Sleep Apnoea(OSA)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Continuous positive airway pressure (CPAP) 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therapy is the recommended treatment for OSA.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CPAP has been shown to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reduce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 the risk of asthma exacerbations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63F7018-D952-47EB-AF43-D8ECAE213145}"/>
              </a:ext>
            </a:extLst>
          </p:cNvPr>
          <p:cNvSpPr/>
          <p:nvPr/>
        </p:nvSpPr>
        <p:spPr>
          <a:xfrm>
            <a:off x="264334" y="6358671"/>
            <a:ext cx="8739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</p:txBody>
      </p:sp>
    </p:spTree>
    <p:extLst>
      <p:ext uri="{BB962C8B-B14F-4D97-AF65-F5344CB8AC3E}">
        <p14:creationId xmlns:p14="http://schemas.microsoft.com/office/powerpoint/2010/main" val="36104844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Asthma with Co-morbidities</a:t>
            </a:r>
            <a:r>
              <a:rPr lang="en-US" altLang="ko-KR" sz="2800" b="1" dirty="0">
                <a:solidFill>
                  <a:srgbClr val="32AEB8"/>
                </a:solidFill>
              </a:rPr>
              <a:t>-3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450821" y="1368246"/>
            <a:ext cx="11290357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3) Allergic rhinitis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Most patients with asthma have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allergic rhinitis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Symptoms may vary with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environmental/occupational exposures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such as furred pets, house dust mites, </a:t>
            </a:r>
            <a:r>
              <a:rPr lang="en-MY" sz="2400" dirty="0" err="1">
                <a:ea typeface="Calibri" panose="020F0502020204030204" pitchFamily="34" charset="0"/>
                <a:cs typeface="Calibri" panose="020F0502020204030204" pitchFamily="34" charset="0"/>
              </a:rPr>
              <a:t>molds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 and pollens.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Intranasal corticosteroids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-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most effective therapy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for allergic rhinitis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LTRA may be useful as an 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add-on therapy 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in patients with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seasonal allergic rhinitis and asthma</a:t>
            </a:r>
          </a:p>
          <a:p>
            <a:pPr algn="just"/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4) Chronic rhinosinusitis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Symptoms present on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most days for ≥12 weeks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May be present with or without nasal polyps.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Associated with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more severe asthma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, especially in patients with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nasal polyps</a:t>
            </a:r>
            <a:endParaRPr lang="en-MY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Presence of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nasal polyps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may help guide the choice of 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biologic therapy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 in severe asthma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D80EE4-AA6B-4FE5-9470-EE69DE647890}"/>
              </a:ext>
            </a:extLst>
          </p:cNvPr>
          <p:cNvSpPr/>
          <p:nvPr/>
        </p:nvSpPr>
        <p:spPr>
          <a:xfrm>
            <a:off x="4886210" y="6325671"/>
            <a:ext cx="873944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Global Initiative for Asthma (GINA). Global Strategy for Asthma Management and Prevention (2024 update). 2024 </a:t>
            </a:r>
          </a:p>
        </p:txBody>
      </p:sp>
    </p:spTree>
    <p:extLst>
      <p:ext uri="{BB962C8B-B14F-4D97-AF65-F5344CB8AC3E}">
        <p14:creationId xmlns:p14="http://schemas.microsoft.com/office/powerpoint/2010/main" val="25143399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600161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Asthma with Co-morbidities</a:t>
            </a:r>
            <a:r>
              <a:rPr lang="en-US" altLang="ko-KR" sz="2800" b="1" dirty="0">
                <a:solidFill>
                  <a:srgbClr val="32AEB8"/>
                </a:solidFill>
              </a:rPr>
              <a:t>-4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A1434A8-ED4B-4BF1-9C31-80BB929D64CB}"/>
              </a:ext>
            </a:extLst>
          </p:cNvPr>
          <p:cNvSpPr/>
          <p:nvPr/>
        </p:nvSpPr>
        <p:spPr>
          <a:xfrm>
            <a:off x="264334" y="1368246"/>
            <a:ext cx="1129035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5) 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Gastroesophageal Reflux Disease (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GERD)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Symptoms include heartburn, epigastric or chest pain, dry cough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Asthma patients - </a:t>
            </a: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more likely 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to have GERD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b="1" dirty="0">
                <a:ea typeface="Calibri" panose="020F0502020204030204" pitchFamily="34" charset="0"/>
                <a:cs typeface="Calibri" panose="020F0502020204030204" pitchFamily="34" charset="0"/>
              </a:rPr>
              <a:t>Proton pump inhibitors </a:t>
            </a: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have shown benefit in asthma patients with symptomatic reflux and those with nocturnal respiratory symptoms</a:t>
            </a:r>
          </a:p>
          <a:p>
            <a:pPr lvl="1" algn="just"/>
            <a:endParaRPr lang="en-MY" sz="2400" b="1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6) 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Anxiety and depression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Are linked to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i="1" dirty="0">
                <a:ea typeface="Calibri" panose="020F0502020204030204" pitchFamily="34" charset="0"/>
                <a:cs typeface="Calibri" panose="020F0502020204030204" pitchFamily="34" charset="0"/>
              </a:rPr>
              <a:t>poor asthma control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i="1" dirty="0">
                <a:ea typeface="Calibri" panose="020F0502020204030204" pitchFamily="34" charset="0"/>
                <a:cs typeface="Calibri" panose="020F0502020204030204" pitchFamily="34" charset="0"/>
              </a:rPr>
              <a:t>reduced medication adherence 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i="1" dirty="0">
                <a:ea typeface="Calibri" panose="020F0502020204030204" pitchFamily="34" charset="0"/>
                <a:cs typeface="Calibri" panose="020F0502020204030204" pitchFamily="34" charset="0"/>
              </a:rPr>
              <a:t>Poor quality of life</a:t>
            </a:r>
          </a:p>
          <a:p>
            <a:pPr marL="1371600" lvl="2" indent="-457200" algn="just">
              <a:buFont typeface="Courier New" panose="02070309020205020404" pitchFamily="49" charset="0"/>
              <a:buChar char="o"/>
            </a:pPr>
            <a:r>
              <a:rPr lang="en-MY" sz="2400" i="1" dirty="0">
                <a:ea typeface="Calibri" panose="020F0502020204030204" pitchFamily="34" charset="0"/>
                <a:cs typeface="Calibri" panose="020F0502020204030204" pitchFamily="34" charset="0"/>
              </a:rPr>
              <a:t>Increased frequency of exacerbations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a typeface="Calibri" panose="020F0502020204030204" pitchFamily="34" charset="0"/>
                <a:cs typeface="Calibri" panose="020F0502020204030204" pitchFamily="34" charset="0"/>
              </a:rPr>
              <a:t>Referral to psychiatry- for proper assessment &amp; effective Mx</a:t>
            </a:r>
            <a:endParaRPr 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2A136D-E46E-42D8-91A6-5561C0BED6FD}"/>
              </a:ext>
            </a:extLst>
          </p:cNvPr>
          <p:cNvSpPr/>
          <p:nvPr/>
        </p:nvSpPr>
        <p:spPr>
          <a:xfrm>
            <a:off x="8930635" y="6202560"/>
            <a:ext cx="34608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MY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GINA) Global Strategy for Asthma Management and Prevention (2024 update). 2024 </a:t>
            </a:r>
          </a:p>
        </p:txBody>
      </p:sp>
    </p:spTree>
    <p:extLst>
      <p:ext uri="{BB962C8B-B14F-4D97-AF65-F5344CB8AC3E}">
        <p14:creationId xmlns:p14="http://schemas.microsoft.com/office/powerpoint/2010/main" val="18204835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2CCF8C2-DAA6-413B-A78E-407F14B9FF1E}"/>
              </a:ext>
            </a:extLst>
          </p:cNvPr>
          <p:cNvSpPr/>
          <p:nvPr/>
        </p:nvSpPr>
        <p:spPr>
          <a:xfrm>
            <a:off x="551679" y="-33251"/>
            <a:ext cx="2869044" cy="18121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D531ED4C-FB20-4622-B4D8-D148CCA440FA}"/>
              </a:ext>
            </a:extLst>
          </p:cNvPr>
          <p:cNvSpPr txBox="1">
            <a:spLocks/>
          </p:cNvSpPr>
          <p:nvPr/>
        </p:nvSpPr>
        <p:spPr>
          <a:xfrm>
            <a:off x="551679" y="285982"/>
            <a:ext cx="2869044" cy="13034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TAKE HOME MESSAGES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F01383-DDE7-439E-9AB3-2B1D78AAB536}"/>
              </a:ext>
            </a:extLst>
          </p:cNvPr>
          <p:cNvSpPr txBox="1"/>
          <p:nvPr/>
        </p:nvSpPr>
        <p:spPr>
          <a:xfrm>
            <a:off x="551679" y="2088772"/>
            <a:ext cx="1111939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Biologics should be added for severe asthma only after optimising therapy and conducting 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phenotype assessment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Long-term oral corticosteroids should be used only when no alternatives exist and must be 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tapered to the lowest effective dose 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with close monitoring.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Diagnosis and management of asthma during pregnancy are 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 to non-pregnant patients.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MY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All suspected occupational asthma </a:t>
            </a: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should be referred 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to a respiratory physician or a physician experienced in occupational health.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600" b="1" dirty="0">
                <a:ea typeface="Calibri" panose="020F0502020204030204" pitchFamily="34" charset="0"/>
                <a:cs typeface="Calibri" panose="020F0502020204030204" pitchFamily="34" charset="0"/>
              </a:rPr>
              <a:t>Co-morbidities </a:t>
            </a:r>
            <a:r>
              <a:rPr lang="en-MY" sz="2600" dirty="0">
                <a:ea typeface="Calibri" panose="020F0502020204030204" pitchFamily="34" charset="0"/>
                <a:cs typeface="Calibri" panose="020F0502020204030204" pitchFamily="34" charset="0"/>
              </a:rPr>
              <a:t>should be identified and treated appropriately in asthma.</a:t>
            </a:r>
            <a:endParaRPr 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624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1927666" cy="768085"/>
          </a:xfrm>
        </p:spPr>
        <p:txBody>
          <a:bodyPr/>
          <a:lstStyle/>
          <a:p>
            <a:r>
              <a:rPr lang="en-US" altLang="ko-KR" sz="4400" b="1" dirty="0">
                <a:solidFill>
                  <a:srgbClr val="32AEB8"/>
                </a:solidFill>
              </a:rPr>
              <a:t>Severe Asthma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BEF2330-C2CD-471C-A5B6-4130EF3055E4}"/>
              </a:ext>
            </a:extLst>
          </p:cNvPr>
          <p:cNvSpPr/>
          <p:nvPr/>
        </p:nvSpPr>
        <p:spPr>
          <a:xfrm>
            <a:off x="415636" y="1431029"/>
            <a:ext cx="1109274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Severe asthma affects about 5 - 10% of asthma patients.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Asthma is heterogeneous, with various clinical phenotypes driven by complex biologic endotypes including type-2 (T2) high, T2 low and mixed endotypes.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T2 inflammation is present in 95% of patients with severe asthma and can be readily identified using biomarkers. </a:t>
            </a:r>
            <a:r>
              <a:rPr lang="en-US" sz="2600" b="1" dirty="0">
                <a:ea typeface="Calibri" panose="020F0502020204030204" pitchFamily="34" charset="0"/>
                <a:cs typeface="Calibri" panose="020F0502020204030204" pitchFamily="34" charset="0"/>
              </a:rPr>
              <a:t>(Eosinophils, </a:t>
            </a:r>
            <a:r>
              <a:rPr lang="en-US" sz="2600" b="1" dirty="0" err="1">
                <a:ea typeface="Calibri" panose="020F0502020204030204" pitchFamily="34" charset="0"/>
                <a:cs typeface="Calibri" panose="020F0502020204030204" pitchFamily="34" charset="0"/>
              </a:rPr>
              <a:t>FeNO</a:t>
            </a:r>
            <a:r>
              <a:rPr lang="en-US" sz="2600" b="1" dirty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b="1" dirty="0" err="1">
                <a:ea typeface="Calibri" panose="020F0502020204030204" pitchFamily="34" charset="0"/>
                <a:cs typeface="Calibri" panose="020F0502020204030204" pitchFamily="34" charset="0"/>
              </a:rPr>
              <a:t>IgE</a:t>
            </a:r>
            <a:r>
              <a:rPr lang="en-US" sz="2600" b="1" dirty="0"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It reflects the underlying pathobiology of asthma, which is directly involved in the causal pathway of asthma exacerbations.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Biomarker-guided therapies (ICS, OCS, biologics) target core mechanisms and can enable steroid dose reduction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DBA2CD-965F-4829-A667-C519B54FDFEF}"/>
              </a:ext>
            </a:extLst>
          </p:cNvPr>
          <p:cNvSpPr txBox="1"/>
          <p:nvPr/>
        </p:nvSpPr>
        <p:spPr>
          <a:xfrm>
            <a:off x="415636" y="6318844"/>
            <a:ext cx="1195808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Heaney LG, et al.. Lancet Respir Med. 2021;9(1):57-68.</a:t>
            </a:r>
          </a:p>
        </p:txBody>
      </p:sp>
    </p:spTree>
    <p:extLst>
      <p:ext uri="{BB962C8B-B14F-4D97-AF65-F5344CB8AC3E}">
        <p14:creationId xmlns:p14="http://schemas.microsoft.com/office/powerpoint/2010/main" val="14883495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DC096C3-F9D4-4241-8EC1-FD560FF4C2B1}"/>
              </a:ext>
            </a:extLst>
          </p:cNvPr>
          <p:cNvSpPr txBox="1">
            <a:spLocks/>
          </p:cNvSpPr>
          <p:nvPr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rPr>
              <a:t>Thank You!!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832162-2804-41A4-95DB-54A4B70675FE}"/>
              </a:ext>
            </a:extLst>
          </p:cNvPr>
          <p:cNvSpPr txBox="1"/>
          <p:nvPr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srgbClr val="F2A40D"/>
                </a:solidFill>
                <a:effectLst/>
                <a:uLnTx/>
                <a:uFillTx/>
                <a:latin typeface="Arial"/>
                <a:cs typeface="Arial" pitchFamily="34" charset="0"/>
              </a:rPr>
              <a:t>Training of Core Trainers on CPG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srgbClr val="F2A40D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C994B7-514E-435B-8145-773C8F762C44}"/>
              </a:ext>
            </a:extLst>
          </p:cNvPr>
          <p:cNvSpPr txBox="1"/>
          <p:nvPr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Management of Asthma in Adults</a:t>
            </a:r>
          </a:p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 (Second Edition)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6CCC8-3D41-493B-BCAB-9222F548E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6" t="29530" r="7279" b="14734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79942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1457" y="333956"/>
            <a:ext cx="8221036" cy="662250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en-US" altLang="ko-KR" sz="2800" b="1" dirty="0">
                <a:solidFill>
                  <a:srgbClr val="32AEB8"/>
                </a:solidFill>
              </a:rPr>
              <a:t>Relationship of Asthma, Uncontrolled Asthma, Difficult-to-Treat Asthma, and Severe Asthma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E6DD76F-BB3B-4B6D-8D57-CBAA6478FC94}"/>
              </a:ext>
            </a:extLst>
          </p:cNvPr>
          <p:cNvGrpSpPr/>
          <p:nvPr/>
        </p:nvGrpSpPr>
        <p:grpSpPr>
          <a:xfrm>
            <a:off x="201457" y="1251824"/>
            <a:ext cx="11780860" cy="5638873"/>
            <a:chOff x="201457" y="1251824"/>
            <a:chExt cx="11780860" cy="5638873"/>
          </a:xfrm>
        </p:grpSpPr>
        <p:grpSp>
          <p:nvGrpSpPr>
            <p:cNvPr id="8" name="Group 2">
              <a:extLst>
                <a:ext uri="{FF2B5EF4-FFF2-40B4-BE49-F238E27FC236}">
                  <a16:creationId xmlns:a16="http://schemas.microsoft.com/office/drawing/2014/main" id="{6EAA5F9B-0F31-473E-8743-4482FC044919}"/>
                </a:ext>
              </a:extLst>
            </p:cNvPr>
            <p:cNvGrpSpPr/>
            <p:nvPr/>
          </p:nvGrpSpPr>
          <p:grpSpPr>
            <a:xfrm>
              <a:off x="3984052" y="1251824"/>
              <a:ext cx="4223897" cy="3488251"/>
              <a:chOff x="0" y="0"/>
              <a:chExt cx="984213" cy="812800"/>
            </a:xfrm>
          </p:grpSpPr>
          <p:sp>
            <p:nvSpPr>
              <p:cNvPr id="12" name="Freeform 3">
                <a:extLst>
                  <a:ext uri="{FF2B5EF4-FFF2-40B4-BE49-F238E27FC236}">
                    <a16:creationId xmlns:a16="http://schemas.microsoft.com/office/drawing/2014/main" id="{0DFA94ED-AC80-4629-9B11-6C0E43548105}"/>
                  </a:ext>
                </a:extLst>
              </p:cNvPr>
              <p:cNvSpPr/>
              <p:nvPr/>
            </p:nvSpPr>
            <p:spPr>
              <a:xfrm>
                <a:off x="0" y="0"/>
                <a:ext cx="98421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984213" h="812800">
                    <a:moveTo>
                      <a:pt x="492107" y="0"/>
                    </a:moveTo>
                    <a:cubicBezTo>
                      <a:pt x="220324" y="0"/>
                      <a:pt x="0" y="181951"/>
                      <a:pt x="0" y="406400"/>
                    </a:cubicBezTo>
                    <a:cubicBezTo>
                      <a:pt x="0" y="630849"/>
                      <a:pt x="220324" y="812800"/>
                      <a:pt x="492107" y="812800"/>
                    </a:cubicBezTo>
                    <a:cubicBezTo>
                      <a:pt x="763890" y="812800"/>
                      <a:pt x="984213" y="630849"/>
                      <a:pt x="984213" y="406400"/>
                    </a:cubicBezTo>
                    <a:cubicBezTo>
                      <a:pt x="984213" y="181951"/>
                      <a:pt x="763890" y="0"/>
                      <a:pt x="492107" y="0"/>
                    </a:cubicBezTo>
                    <a:close/>
                  </a:path>
                </a:pathLst>
              </a:custGeom>
              <a:solidFill>
                <a:srgbClr val="84BD67"/>
              </a:solidFill>
              <a:ln w="38100" cap="sq">
                <a:solidFill>
                  <a:srgbClr val="000000"/>
                </a:solidFill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" name="TextBox 4">
                <a:extLst>
                  <a:ext uri="{FF2B5EF4-FFF2-40B4-BE49-F238E27FC236}">
                    <a16:creationId xmlns:a16="http://schemas.microsoft.com/office/drawing/2014/main" id="{ADEB777B-592D-4BD8-BACD-587B229D081E}"/>
                  </a:ext>
                </a:extLst>
              </p:cNvPr>
              <p:cNvSpPr txBox="1"/>
              <p:nvPr/>
            </p:nvSpPr>
            <p:spPr>
              <a:xfrm>
                <a:off x="92270" y="47625"/>
                <a:ext cx="799673" cy="68897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4" name="Group 5">
              <a:extLst>
                <a:ext uri="{FF2B5EF4-FFF2-40B4-BE49-F238E27FC236}">
                  <a16:creationId xmlns:a16="http://schemas.microsoft.com/office/drawing/2014/main" id="{330FD88D-2F81-4F6C-9552-F32E17B28404}"/>
                </a:ext>
              </a:extLst>
            </p:cNvPr>
            <p:cNvGrpSpPr/>
            <p:nvPr/>
          </p:nvGrpSpPr>
          <p:grpSpPr>
            <a:xfrm>
              <a:off x="4617393" y="2526056"/>
              <a:ext cx="2105685" cy="1976665"/>
              <a:chOff x="0" y="0"/>
              <a:chExt cx="865853" cy="812800"/>
            </a:xfrm>
          </p:grpSpPr>
          <p:sp>
            <p:nvSpPr>
              <p:cNvPr id="15" name="Freeform 6">
                <a:extLst>
                  <a:ext uri="{FF2B5EF4-FFF2-40B4-BE49-F238E27FC236}">
                    <a16:creationId xmlns:a16="http://schemas.microsoft.com/office/drawing/2014/main" id="{A275E834-B077-422E-ABC8-05A207A9AB42}"/>
                  </a:ext>
                </a:extLst>
              </p:cNvPr>
              <p:cNvSpPr/>
              <p:nvPr/>
            </p:nvSpPr>
            <p:spPr>
              <a:xfrm>
                <a:off x="0" y="0"/>
                <a:ext cx="86585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65853" h="812800">
                    <a:moveTo>
                      <a:pt x="432926" y="0"/>
                    </a:moveTo>
                    <a:cubicBezTo>
                      <a:pt x="193828" y="0"/>
                      <a:pt x="0" y="181951"/>
                      <a:pt x="0" y="406400"/>
                    </a:cubicBezTo>
                    <a:cubicBezTo>
                      <a:pt x="0" y="630849"/>
                      <a:pt x="193828" y="812800"/>
                      <a:pt x="432926" y="812800"/>
                    </a:cubicBezTo>
                    <a:cubicBezTo>
                      <a:pt x="672025" y="812800"/>
                      <a:pt x="865853" y="630849"/>
                      <a:pt x="865853" y="406400"/>
                    </a:cubicBezTo>
                    <a:cubicBezTo>
                      <a:pt x="865853" y="181951"/>
                      <a:pt x="672025" y="0"/>
                      <a:pt x="432926" y="0"/>
                    </a:cubicBezTo>
                    <a:close/>
                  </a:path>
                </a:pathLst>
              </a:custGeom>
              <a:solidFill>
                <a:srgbClr val="B2D599">
                  <a:alpha val="69804"/>
                </a:srgbClr>
              </a:solidFill>
              <a:ln w="38100" cap="sq">
                <a:solidFill>
                  <a:srgbClr val="000000">
                    <a:alpha val="69804"/>
                  </a:srgbClr>
                </a:solidFill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" name="TextBox 7">
                <a:extLst>
                  <a:ext uri="{FF2B5EF4-FFF2-40B4-BE49-F238E27FC236}">
                    <a16:creationId xmlns:a16="http://schemas.microsoft.com/office/drawing/2014/main" id="{BFFFC88D-91C5-41BD-B5F6-A67F03E6A421}"/>
                  </a:ext>
                </a:extLst>
              </p:cNvPr>
              <p:cNvSpPr txBox="1"/>
              <p:nvPr/>
            </p:nvSpPr>
            <p:spPr>
              <a:xfrm>
                <a:off x="81174" y="47625"/>
                <a:ext cx="703505" cy="68897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8" name="Group 9">
              <a:extLst>
                <a:ext uri="{FF2B5EF4-FFF2-40B4-BE49-F238E27FC236}">
                  <a16:creationId xmlns:a16="http://schemas.microsoft.com/office/drawing/2014/main" id="{3F18295A-5149-42E8-B66E-5C7421AAAB50}"/>
                </a:ext>
              </a:extLst>
            </p:cNvPr>
            <p:cNvGrpSpPr/>
            <p:nvPr/>
          </p:nvGrpSpPr>
          <p:grpSpPr>
            <a:xfrm>
              <a:off x="5834645" y="2766680"/>
              <a:ext cx="1642076" cy="1645004"/>
              <a:chOff x="0" y="0"/>
              <a:chExt cx="811353" cy="812800"/>
            </a:xfrm>
          </p:grpSpPr>
          <p:sp>
            <p:nvSpPr>
              <p:cNvPr id="19" name="Freeform 10">
                <a:extLst>
                  <a:ext uri="{FF2B5EF4-FFF2-40B4-BE49-F238E27FC236}">
                    <a16:creationId xmlns:a16="http://schemas.microsoft.com/office/drawing/2014/main" id="{251739F5-36C1-4A21-B436-C5C71DE31D26}"/>
                  </a:ext>
                </a:extLst>
              </p:cNvPr>
              <p:cNvSpPr/>
              <p:nvPr/>
            </p:nvSpPr>
            <p:spPr>
              <a:xfrm>
                <a:off x="0" y="0"/>
                <a:ext cx="811353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1353" h="812800">
                    <a:moveTo>
                      <a:pt x="405677" y="0"/>
                    </a:moveTo>
                    <a:cubicBezTo>
                      <a:pt x="181628" y="0"/>
                      <a:pt x="0" y="181951"/>
                      <a:pt x="0" y="406400"/>
                    </a:cubicBezTo>
                    <a:cubicBezTo>
                      <a:pt x="0" y="630849"/>
                      <a:pt x="181628" y="812800"/>
                      <a:pt x="405677" y="812800"/>
                    </a:cubicBezTo>
                    <a:cubicBezTo>
                      <a:pt x="629726" y="812800"/>
                      <a:pt x="811353" y="630849"/>
                      <a:pt x="811353" y="406400"/>
                    </a:cubicBezTo>
                    <a:cubicBezTo>
                      <a:pt x="811353" y="181951"/>
                      <a:pt x="629726" y="0"/>
                      <a:pt x="405677" y="0"/>
                    </a:cubicBezTo>
                    <a:close/>
                  </a:path>
                </a:pathLst>
              </a:custGeom>
              <a:solidFill>
                <a:srgbClr val="D6E8CD">
                  <a:alpha val="69804"/>
                </a:srgbClr>
              </a:solidFill>
              <a:ln w="38100" cap="sq">
                <a:solidFill>
                  <a:srgbClr val="000000">
                    <a:alpha val="69804"/>
                  </a:srgbClr>
                </a:solidFill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0" name="TextBox 11">
                <a:extLst>
                  <a:ext uri="{FF2B5EF4-FFF2-40B4-BE49-F238E27FC236}">
                    <a16:creationId xmlns:a16="http://schemas.microsoft.com/office/drawing/2014/main" id="{1BB15F02-CDF6-4158-8A63-C48993883856}"/>
                  </a:ext>
                </a:extLst>
              </p:cNvPr>
              <p:cNvSpPr txBox="1"/>
              <p:nvPr/>
            </p:nvSpPr>
            <p:spPr>
              <a:xfrm>
                <a:off x="76064" y="47625"/>
                <a:ext cx="659225" cy="68897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1" name="Group 12">
              <a:extLst>
                <a:ext uri="{FF2B5EF4-FFF2-40B4-BE49-F238E27FC236}">
                  <a16:creationId xmlns:a16="http://schemas.microsoft.com/office/drawing/2014/main" id="{08D91444-0F51-4544-AEA1-218D11079F41}"/>
                </a:ext>
              </a:extLst>
            </p:cNvPr>
            <p:cNvGrpSpPr/>
            <p:nvPr/>
          </p:nvGrpSpPr>
          <p:grpSpPr>
            <a:xfrm>
              <a:off x="5966180" y="3312123"/>
              <a:ext cx="597309" cy="554118"/>
              <a:chOff x="0" y="0"/>
              <a:chExt cx="876155" cy="812800"/>
            </a:xfrm>
          </p:grpSpPr>
          <p:sp>
            <p:nvSpPr>
              <p:cNvPr id="22" name="Freeform 13">
                <a:extLst>
                  <a:ext uri="{FF2B5EF4-FFF2-40B4-BE49-F238E27FC236}">
                    <a16:creationId xmlns:a16="http://schemas.microsoft.com/office/drawing/2014/main" id="{FBA2B2E7-407D-4DF9-848F-3DB829BF1F31}"/>
                  </a:ext>
                </a:extLst>
              </p:cNvPr>
              <p:cNvSpPr/>
              <p:nvPr/>
            </p:nvSpPr>
            <p:spPr>
              <a:xfrm>
                <a:off x="0" y="0"/>
                <a:ext cx="876155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76155" h="812800">
                    <a:moveTo>
                      <a:pt x="438078" y="0"/>
                    </a:moveTo>
                    <a:cubicBezTo>
                      <a:pt x="196134" y="0"/>
                      <a:pt x="0" y="181951"/>
                      <a:pt x="0" y="406400"/>
                    </a:cubicBezTo>
                    <a:cubicBezTo>
                      <a:pt x="0" y="630849"/>
                      <a:pt x="196134" y="812800"/>
                      <a:pt x="438078" y="812800"/>
                    </a:cubicBezTo>
                    <a:cubicBezTo>
                      <a:pt x="680021" y="812800"/>
                      <a:pt x="876155" y="630849"/>
                      <a:pt x="876155" y="406400"/>
                    </a:cubicBezTo>
                    <a:cubicBezTo>
                      <a:pt x="876155" y="181951"/>
                      <a:pt x="680021" y="0"/>
                      <a:pt x="438078" y="0"/>
                    </a:cubicBezTo>
                    <a:close/>
                  </a:path>
                </a:pathLst>
              </a:custGeom>
              <a:solidFill>
                <a:srgbClr val="A3D3E8">
                  <a:alpha val="78824"/>
                </a:srgbClr>
              </a:solidFill>
              <a:ln w="38100" cap="sq">
                <a:solidFill>
                  <a:srgbClr val="000000">
                    <a:alpha val="78824"/>
                  </a:srgbClr>
                </a:solidFill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3" name="TextBox 14">
                <a:extLst>
                  <a:ext uri="{FF2B5EF4-FFF2-40B4-BE49-F238E27FC236}">
                    <a16:creationId xmlns:a16="http://schemas.microsoft.com/office/drawing/2014/main" id="{9741BD03-2244-43A2-BADE-843C9BF29032}"/>
                  </a:ext>
                </a:extLst>
              </p:cNvPr>
              <p:cNvSpPr txBox="1"/>
              <p:nvPr/>
            </p:nvSpPr>
            <p:spPr>
              <a:xfrm>
                <a:off x="82140" y="47625"/>
                <a:ext cx="711876" cy="688975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9CC92E20-DCE0-4E7D-8EC8-286C609C867E}"/>
                </a:ext>
              </a:extLst>
            </p:cNvPr>
            <p:cNvSpPr/>
            <p:nvPr/>
          </p:nvSpPr>
          <p:spPr>
            <a:xfrm>
              <a:off x="250720" y="4037570"/>
              <a:ext cx="3353998" cy="880425"/>
            </a:xfrm>
            <a:custGeom>
              <a:avLst/>
              <a:gdLst/>
              <a:ahLst/>
              <a:cxnLst/>
              <a:rect l="l" t="t" r="r" b="b"/>
              <a:pathLst>
                <a:path w="5030997" h="1320637">
                  <a:moveTo>
                    <a:pt x="0" y="0"/>
                  </a:moveTo>
                  <a:lnTo>
                    <a:pt x="5030998" y="0"/>
                  </a:lnTo>
                  <a:lnTo>
                    <a:pt x="5030998" y="1320637"/>
                  </a:lnTo>
                  <a:lnTo>
                    <a:pt x="0" y="13206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80000"/>
              </a:blip>
              <a:stretch>
                <a:fillRect/>
              </a:stretch>
            </a:blipFill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5" name="Group 16">
              <a:extLst>
                <a:ext uri="{FF2B5EF4-FFF2-40B4-BE49-F238E27FC236}">
                  <a16:creationId xmlns:a16="http://schemas.microsoft.com/office/drawing/2014/main" id="{6A49AE96-AD47-470E-8956-A8AD204844E1}"/>
                </a:ext>
              </a:extLst>
            </p:cNvPr>
            <p:cNvGrpSpPr/>
            <p:nvPr/>
          </p:nvGrpSpPr>
          <p:grpSpPr>
            <a:xfrm>
              <a:off x="201457" y="1516415"/>
              <a:ext cx="3509544" cy="3091420"/>
              <a:chOff x="0" y="0"/>
              <a:chExt cx="1339285" cy="1179723"/>
            </a:xfrm>
          </p:grpSpPr>
          <p:sp>
            <p:nvSpPr>
              <p:cNvPr id="26" name="Freeform 17">
                <a:extLst>
                  <a:ext uri="{FF2B5EF4-FFF2-40B4-BE49-F238E27FC236}">
                    <a16:creationId xmlns:a16="http://schemas.microsoft.com/office/drawing/2014/main" id="{AF9ACEAB-7395-42E4-9796-9F6060D8A94A}"/>
                  </a:ext>
                </a:extLst>
              </p:cNvPr>
              <p:cNvSpPr/>
              <p:nvPr/>
            </p:nvSpPr>
            <p:spPr>
              <a:xfrm>
                <a:off x="0" y="0"/>
                <a:ext cx="1339285" cy="1179723"/>
              </a:xfrm>
              <a:custGeom>
                <a:avLst/>
                <a:gdLst/>
                <a:ahLst/>
                <a:cxnLst/>
                <a:rect l="l" t="t" r="r" b="b"/>
                <a:pathLst>
                  <a:path w="1339285" h="1179723">
                    <a:moveTo>
                      <a:pt x="16177" y="0"/>
                    </a:moveTo>
                    <a:lnTo>
                      <a:pt x="1323108" y="0"/>
                    </a:lnTo>
                    <a:cubicBezTo>
                      <a:pt x="1332042" y="0"/>
                      <a:pt x="1339285" y="7243"/>
                      <a:pt x="1339285" y="16177"/>
                    </a:cubicBezTo>
                    <a:lnTo>
                      <a:pt x="1339285" y="1163546"/>
                    </a:lnTo>
                    <a:cubicBezTo>
                      <a:pt x="1339285" y="1172481"/>
                      <a:pt x="1332042" y="1179723"/>
                      <a:pt x="1323108" y="1179723"/>
                    </a:cubicBezTo>
                    <a:lnTo>
                      <a:pt x="16177" y="1179723"/>
                    </a:lnTo>
                    <a:cubicBezTo>
                      <a:pt x="7243" y="1179723"/>
                      <a:pt x="0" y="1172481"/>
                      <a:pt x="0" y="1163546"/>
                    </a:cubicBezTo>
                    <a:lnTo>
                      <a:pt x="0" y="16177"/>
                    </a:lnTo>
                    <a:cubicBezTo>
                      <a:pt x="0" y="7243"/>
                      <a:pt x="7243" y="0"/>
                      <a:pt x="16177" y="0"/>
                    </a:cubicBezTo>
                    <a:close/>
                  </a:path>
                </a:pathLst>
              </a:custGeom>
              <a:solidFill>
                <a:srgbClr val="FFDBBD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27" name="TextBox 18">
                <a:extLst>
                  <a:ext uri="{FF2B5EF4-FFF2-40B4-BE49-F238E27FC236}">
                    <a16:creationId xmlns:a16="http://schemas.microsoft.com/office/drawing/2014/main" id="{A25C7925-F782-4170-B14E-FACF919B8AFD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339285" cy="1208298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  <a:spcBef>
                    <a:spcPct val="0"/>
                  </a:spcBef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2173B140-5B4E-4B6D-A8BD-674EC1C93895}"/>
                </a:ext>
              </a:extLst>
            </p:cNvPr>
            <p:cNvSpPr/>
            <p:nvPr/>
          </p:nvSpPr>
          <p:spPr>
            <a:xfrm>
              <a:off x="3839372" y="6010272"/>
              <a:ext cx="4253617" cy="880425"/>
            </a:xfrm>
            <a:custGeom>
              <a:avLst/>
              <a:gdLst/>
              <a:ahLst/>
              <a:cxnLst/>
              <a:rect l="l" t="t" r="r" b="b"/>
              <a:pathLst>
                <a:path w="6380425" h="1320637">
                  <a:moveTo>
                    <a:pt x="0" y="0"/>
                  </a:moveTo>
                  <a:lnTo>
                    <a:pt x="6380425" y="0"/>
                  </a:lnTo>
                  <a:lnTo>
                    <a:pt x="6380425" y="1320637"/>
                  </a:lnTo>
                  <a:lnTo>
                    <a:pt x="0" y="132063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80000"/>
              </a:blip>
              <a:stretch>
                <a:fillRect t="-13411" b="-13411"/>
              </a:stretch>
            </a:blipFill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29" name="Group 20">
              <a:extLst>
                <a:ext uri="{FF2B5EF4-FFF2-40B4-BE49-F238E27FC236}">
                  <a16:creationId xmlns:a16="http://schemas.microsoft.com/office/drawing/2014/main" id="{F156478B-43AF-4AD2-8AE8-97A95C8A9E3C}"/>
                </a:ext>
              </a:extLst>
            </p:cNvPr>
            <p:cNvGrpSpPr/>
            <p:nvPr/>
          </p:nvGrpSpPr>
          <p:grpSpPr>
            <a:xfrm>
              <a:off x="2365865" y="4968795"/>
              <a:ext cx="7460271" cy="1682989"/>
              <a:chOff x="0" y="0"/>
              <a:chExt cx="2846930" cy="642249"/>
            </a:xfrm>
          </p:grpSpPr>
          <p:sp>
            <p:nvSpPr>
              <p:cNvPr id="30" name="Freeform 21">
                <a:extLst>
                  <a:ext uri="{FF2B5EF4-FFF2-40B4-BE49-F238E27FC236}">
                    <a16:creationId xmlns:a16="http://schemas.microsoft.com/office/drawing/2014/main" id="{81636EBD-8E1D-4309-8206-67B7F4C1B391}"/>
                  </a:ext>
                </a:extLst>
              </p:cNvPr>
              <p:cNvSpPr/>
              <p:nvPr/>
            </p:nvSpPr>
            <p:spPr>
              <a:xfrm>
                <a:off x="0" y="0"/>
                <a:ext cx="2846930" cy="642249"/>
              </a:xfrm>
              <a:custGeom>
                <a:avLst/>
                <a:gdLst/>
                <a:ahLst/>
                <a:cxnLst/>
                <a:rect l="l" t="t" r="r" b="b"/>
                <a:pathLst>
                  <a:path w="2846930" h="642249">
                    <a:moveTo>
                      <a:pt x="15912" y="0"/>
                    </a:moveTo>
                    <a:lnTo>
                      <a:pt x="2831018" y="0"/>
                    </a:lnTo>
                    <a:cubicBezTo>
                      <a:pt x="2839806" y="0"/>
                      <a:pt x="2846930" y="7124"/>
                      <a:pt x="2846930" y="15912"/>
                    </a:cubicBezTo>
                    <a:lnTo>
                      <a:pt x="2846930" y="626337"/>
                    </a:lnTo>
                    <a:cubicBezTo>
                      <a:pt x="2846930" y="635125"/>
                      <a:pt x="2839806" y="642249"/>
                      <a:pt x="2831018" y="642249"/>
                    </a:cubicBezTo>
                    <a:lnTo>
                      <a:pt x="15912" y="642249"/>
                    </a:lnTo>
                    <a:cubicBezTo>
                      <a:pt x="7124" y="642249"/>
                      <a:pt x="0" y="635125"/>
                      <a:pt x="0" y="626337"/>
                    </a:cubicBezTo>
                    <a:lnTo>
                      <a:pt x="0" y="15912"/>
                    </a:lnTo>
                    <a:cubicBezTo>
                      <a:pt x="0" y="7124"/>
                      <a:pt x="7124" y="0"/>
                      <a:pt x="15912" y="0"/>
                    </a:cubicBezTo>
                    <a:close/>
                  </a:path>
                </a:pathLst>
              </a:custGeom>
              <a:solidFill>
                <a:srgbClr val="CAEEFB"/>
              </a:solidFill>
              <a:ln cap="rnd">
                <a:noFill/>
                <a:prstDash val="solid"/>
                <a:round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1" name="TextBox 22">
                <a:extLst>
                  <a:ext uri="{FF2B5EF4-FFF2-40B4-BE49-F238E27FC236}">
                    <a16:creationId xmlns:a16="http://schemas.microsoft.com/office/drawing/2014/main" id="{2E1A4678-FE97-4DA6-AF5E-793E0BA894F0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2846930" cy="670824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  <a:spcBef>
                    <a:spcPct val="0"/>
                  </a:spcBef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1824E332-2870-49E4-8581-38245A17FCCE}"/>
                </a:ext>
              </a:extLst>
            </p:cNvPr>
            <p:cNvSpPr/>
            <p:nvPr/>
          </p:nvSpPr>
          <p:spPr>
            <a:xfrm>
              <a:off x="8588949" y="3921300"/>
              <a:ext cx="3353998" cy="880425"/>
            </a:xfrm>
            <a:custGeom>
              <a:avLst/>
              <a:gdLst/>
              <a:ahLst/>
              <a:cxnLst/>
              <a:rect l="l" t="t" r="r" b="b"/>
              <a:pathLst>
                <a:path w="5030997" h="1320637">
                  <a:moveTo>
                    <a:pt x="0" y="0"/>
                  </a:moveTo>
                  <a:lnTo>
                    <a:pt x="5030998" y="0"/>
                  </a:lnTo>
                  <a:lnTo>
                    <a:pt x="5030998" y="1320636"/>
                  </a:lnTo>
                  <a:lnTo>
                    <a:pt x="0" y="132063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80000"/>
              </a:blip>
              <a:stretch>
                <a:fillRect/>
              </a:stretch>
            </a:blipFill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33" name="Group 24">
              <a:extLst>
                <a:ext uri="{FF2B5EF4-FFF2-40B4-BE49-F238E27FC236}">
                  <a16:creationId xmlns:a16="http://schemas.microsoft.com/office/drawing/2014/main" id="{032B8EDA-8BD0-4E73-A80D-6F2D8BE957EF}"/>
                </a:ext>
              </a:extLst>
            </p:cNvPr>
            <p:cNvGrpSpPr/>
            <p:nvPr/>
          </p:nvGrpSpPr>
          <p:grpSpPr>
            <a:xfrm>
              <a:off x="8422493" y="1556914"/>
              <a:ext cx="3559824" cy="3010423"/>
              <a:chOff x="0" y="0"/>
              <a:chExt cx="1358472" cy="1148814"/>
            </a:xfrm>
          </p:grpSpPr>
          <p:sp>
            <p:nvSpPr>
              <p:cNvPr id="34" name="Freeform 25">
                <a:extLst>
                  <a:ext uri="{FF2B5EF4-FFF2-40B4-BE49-F238E27FC236}">
                    <a16:creationId xmlns:a16="http://schemas.microsoft.com/office/drawing/2014/main" id="{F89C4B8B-8554-4545-82C2-EE39D3546118}"/>
                  </a:ext>
                </a:extLst>
              </p:cNvPr>
              <p:cNvSpPr/>
              <p:nvPr/>
            </p:nvSpPr>
            <p:spPr>
              <a:xfrm>
                <a:off x="0" y="0"/>
                <a:ext cx="1358472" cy="1148814"/>
              </a:xfrm>
              <a:custGeom>
                <a:avLst/>
                <a:gdLst/>
                <a:ahLst/>
                <a:cxnLst/>
                <a:rect l="l" t="t" r="r" b="b"/>
                <a:pathLst>
                  <a:path w="1358472" h="1148814">
                    <a:moveTo>
                      <a:pt x="14499" y="0"/>
                    </a:moveTo>
                    <a:lnTo>
                      <a:pt x="1343973" y="0"/>
                    </a:lnTo>
                    <a:cubicBezTo>
                      <a:pt x="1351981" y="0"/>
                      <a:pt x="1358472" y="6491"/>
                      <a:pt x="1358472" y="14499"/>
                    </a:cubicBezTo>
                    <a:lnTo>
                      <a:pt x="1358472" y="1134315"/>
                    </a:lnTo>
                    <a:cubicBezTo>
                      <a:pt x="1358472" y="1142323"/>
                      <a:pt x="1351981" y="1148814"/>
                      <a:pt x="1343973" y="1148814"/>
                    </a:cubicBezTo>
                    <a:lnTo>
                      <a:pt x="14499" y="1148814"/>
                    </a:lnTo>
                    <a:cubicBezTo>
                      <a:pt x="6491" y="1148814"/>
                      <a:pt x="0" y="1142323"/>
                      <a:pt x="0" y="1134315"/>
                    </a:cubicBezTo>
                    <a:lnTo>
                      <a:pt x="0" y="14499"/>
                    </a:lnTo>
                    <a:cubicBezTo>
                      <a:pt x="0" y="6491"/>
                      <a:pt x="6491" y="0"/>
                      <a:pt x="14499" y="0"/>
                    </a:cubicBezTo>
                    <a:close/>
                  </a:path>
                </a:pathLst>
              </a:custGeom>
              <a:solidFill>
                <a:srgbClr val="FFFF97"/>
              </a:solidFill>
              <a:ln cap="sq">
                <a:noFill/>
                <a:prstDash val="solid"/>
                <a:miter/>
              </a:ln>
            </p:spPr>
            <p:txBody>
              <a:bodyPr/>
              <a:lstStyle/>
              <a:p>
                <a:pPr defTabSz="609630"/>
                <a:endParaRPr lang="en-US" sz="12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35" name="TextBox 26">
                <a:extLst>
                  <a:ext uri="{FF2B5EF4-FFF2-40B4-BE49-F238E27FC236}">
                    <a16:creationId xmlns:a16="http://schemas.microsoft.com/office/drawing/2014/main" id="{9CE8F35B-ED4A-4E0B-8D5D-A58D91D741A6}"/>
                  </a:ext>
                </a:extLst>
              </p:cNvPr>
              <p:cNvSpPr txBox="1"/>
              <p:nvPr/>
            </p:nvSpPr>
            <p:spPr>
              <a:xfrm>
                <a:off x="0" y="-28575"/>
                <a:ext cx="1358472" cy="1177389"/>
              </a:xfrm>
              <a:prstGeom prst="rect">
                <a:avLst/>
              </a:prstGeom>
            </p:spPr>
            <p:txBody>
              <a:bodyPr lIns="33867" tIns="33867" rIns="33867" bIns="33867" rtlCol="0" anchor="ctr"/>
              <a:lstStyle/>
              <a:p>
                <a:pPr algn="ctr" defTabSz="609630">
                  <a:lnSpc>
                    <a:spcPts val="1307"/>
                  </a:lnSpc>
                  <a:spcBef>
                    <a:spcPct val="0"/>
                  </a:spcBef>
                </a:pPr>
                <a:endParaRPr sz="120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36" name="AutoShape 27">
              <a:extLst>
                <a:ext uri="{FF2B5EF4-FFF2-40B4-BE49-F238E27FC236}">
                  <a16:creationId xmlns:a16="http://schemas.microsoft.com/office/drawing/2014/main" id="{B4FAFB6C-EB38-4CF5-ADD5-386F77CF7FCC}"/>
                </a:ext>
              </a:extLst>
            </p:cNvPr>
            <p:cNvSpPr/>
            <p:nvPr/>
          </p:nvSpPr>
          <p:spPr>
            <a:xfrm flipV="1">
              <a:off x="7001973" y="2924909"/>
              <a:ext cx="392857" cy="373439"/>
            </a:xfrm>
            <a:prstGeom prst="line">
              <a:avLst/>
            </a:prstGeom>
            <a:ln w="19050" cap="rnd">
              <a:solidFill>
                <a:srgbClr val="40404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AutoShape 28">
              <a:extLst>
                <a:ext uri="{FF2B5EF4-FFF2-40B4-BE49-F238E27FC236}">
                  <a16:creationId xmlns:a16="http://schemas.microsoft.com/office/drawing/2014/main" id="{1F323C3E-2F3E-42F4-9F9F-F7FAFB76C00B}"/>
                </a:ext>
              </a:extLst>
            </p:cNvPr>
            <p:cNvSpPr/>
            <p:nvPr/>
          </p:nvSpPr>
          <p:spPr>
            <a:xfrm flipV="1">
              <a:off x="7391287" y="2921665"/>
              <a:ext cx="1281331" cy="0"/>
            </a:xfrm>
            <a:prstGeom prst="line">
              <a:avLst/>
            </a:prstGeom>
            <a:ln w="19050" cap="rnd">
              <a:solidFill>
                <a:srgbClr val="404040"/>
              </a:solidFill>
              <a:prstDash val="solid"/>
              <a:headEnd type="none" w="sm" len="sm"/>
              <a:tailEnd type="oval" w="lg" len="lg"/>
            </a:ln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AutoShape 29">
              <a:extLst>
                <a:ext uri="{FF2B5EF4-FFF2-40B4-BE49-F238E27FC236}">
                  <a16:creationId xmlns:a16="http://schemas.microsoft.com/office/drawing/2014/main" id="{0FFC50C7-6C1A-4BF2-BF96-06D0F4479090}"/>
                </a:ext>
              </a:extLst>
            </p:cNvPr>
            <p:cNvSpPr/>
            <p:nvPr/>
          </p:nvSpPr>
          <p:spPr>
            <a:xfrm>
              <a:off x="6264835" y="3745096"/>
              <a:ext cx="0" cy="1547595"/>
            </a:xfrm>
            <a:prstGeom prst="line">
              <a:avLst/>
            </a:prstGeom>
            <a:ln w="19050" cap="rnd">
              <a:solidFill>
                <a:srgbClr val="404040"/>
              </a:solidFill>
              <a:prstDash val="solid"/>
              <a:headEnd type="none" w="sm" len="sm"/>
              <a:tailEnd type="oval" w="lg" len="lg"/>
            </a:ln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AutoShape 30">
              <a:extLst>
                <a:ext uri="{FF2B5EF4-FFF2-40B4-BE49-F238E27FC236}">
                  <a16:creationId xmlns:a16="http://schemas.microsoft.com/office/drawing/2014/main" id="{232BDAEB-F809-4CD1-9988-49E173AC8AC5}"/>
                </a:ext>
              </a:extLst>
            </p:cNvPr>
            <p:cNvSpPr/>
            <p:nvPr/>
          </p:nvSpPr>
          <p:spPr>
            <a:xfrm flipH="1" flipV="1">
              <a:off x="4643035" y="2806179"/>
              <a:ext cx="373439" cy="373439"/>
            </a:xfrm>
            <a:prstGeom prst="line">
              <a:avLst/>
            </a:prstGeom>
            <a:ln w="19050" cap="rnd">
              <a:solidFill>
                <a:srgbClr val="404040"/>
              </a:solidFill>
              <a:prstDash val="solid"/>
              <a:headEnd type="none" w="sm" len="sm"/>
              <a:tailEnd type="none" w="sm" len="sm"/>
            </a:ln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0" name="AutoShape 31">
              <a:extLst>
                <a:ext uri="{FF2B5EF4-FFF2-40B4-BE49-F238E27FC236}">
                  <a16:creationId xmlns:a16="http://schemas.microsoft.com/office/drawing/2014/main" id="{2EE02A36-94D1-4189-84A1-1E639B8A19DA}"/>
                </a:ext>
              </a:extLst>
            </p:cNvPr>
            <p:cNvSpPr/>
            <p:nvPr/>
          </p:nvSpPr>
          <p:spPr>
            <a:xfrm flipV="1">
              <a:off x="3434516" y="2808039"/>
              <a:ext cx="1217998" cy="0"/>
            </a:xfrm>
            <a:prstGeom prst="line">
              <a:avLst/>
            </a:prstGeom>
            <a:ln w="19050" cap="rnd">
              <a:solidFill>
                <a:srgbClr val="404040"/>
              </a:solidFill>
              <a:prstDash val="solid"/>
              <a:headEnd type="oval" w="lg" len="lg"/>
              <a:tailEnd type="none" w="sm" len="sm"/>
            </a:ln>
          </p:spPr>
          <p:txBody>
            <a:bodyPr/>
            <a:lstStyle/>
            <a:p>
              <a:pPr defTabSz="609630"/>
              <a:endParaRPr lang="en-US" sz="120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1" name="TextBox 35">
              <a:extLst>
                <a:ext uri="{FF2B5EF4-FFF2-40B4-BE49-F238E27FC236}">
                  <a16:creationId xmlns:a16="http://schemas.microsoft.com/office/drawing/2014/main" id="{412B0DC3-A956-481F-912F-E0386EB83459}"/>
                </a:ext>
              </a:extLst>
            </p:cNvPr>
            <p:cNvSpPr txBox="1"/>
            <p:nvPr/>
          </p:nvSpPr>
          <p:spPr>
            <a:xfrm>
              <a:off x="5499195" y="1838759"/>
              <a:ext cx="1193611" cy="28443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>
                <a:lnSpc>
                  <a:spcPts val="2153"/>
                </a:lnSpc>
              </a:pPr>
              <a:r>
                <a:rPr lang="en-US" sz="2153" b="1">
                  <a:solidFill>
                    <a:srgbClr val="000000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Asthma</a:t>
              </a:r>
            </a:p>
          </p:txBody>
        </p:sp>
        <p:sp>
          <p:nvSpPr>
            <p:cNvPr id="42" name="TextBox 36">
              <a:extLst>
                <a:ext uri="{FF2B5EF4-FFF2-40B4-BE49-F238E27FC236}">
                  <a16:creationId xmlns:a16="http://schemas.microsoft.com/office/drawing/2014/main" id="{689984D5-4255-4C59-8494-6B16EB21E297}"/>
                </a:ext>
              </a:extLst>
            </p:cNvPr>
            <p:cNvSpPr txBox="1"/>
            <p:nvPr/>
          </p:nvSpPr>
          <p:spPr>
            <a:xfrm>
              <a:off x="4772569" y="3350223"/>
              <a:ext cx="1193611" cy="28443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>
                <a:lnSpc>
                  <a:spcPts val="2153"/>
                </a:lnSpc>
              </a:pPr>
              <a:r>
                <a:rPr lang="en-US" sz="2153" b="1">
                  <a:solidFill>
                    <a:srgbClr val="000000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UA</a:t>
              </a:r>
            </a:p>
          </p:txBody>
        </p:sp>
        <p:sp>
          <p:nvSpPr>
            <p:cNvPr id="43" name="TextBox 37">
              <a:extLst>
                <a:ext uri="{FF2B5EF4-FFF2-40B4-BE49-F238E27FC236}">
                  <a16:creationId xmlns:a16="http://schemas.microsoft.com/office/drawing/2014/main" id="{89CBC116-EAA3-4840-905A-166010308DDD}"/>
                </a:ext>
              </a:extLst>
            </p:cNvPr>
            <p:cNvSpPr txBox="1"/>
            <p:nvPr/>
          </p:nvSpPr>
          <p:spPr>
            <a:xfrm>
              <a:off x="5668029" y="3499697"/>
              <a:ext cx="1193611" cy="1942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>
                <a:lnSpc>
                  <a:spcPts val="1477"/>
                </a:lnSpc>
              </a:pPr>
              <a:r>
                <a:rPr lang="en-US" sz="1477" b="1">
                  <a:solidFill>
                    <a:srgbClr val="000000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SA</a:t>
              </a:r>
            </a:p>
          </p:txBody>
        </p:sp>
        <p:sp>
          <p:nvSpPr>
            <p:cNvPr id="44" name="TextBox 38">
              <a:extLst>
                <a:ext uri="{FF2B5EF4-FFF2-40B4-BE49-F238E27FC236}">
                  <a16:creationId xmlns:a16="http://schemas.microsoft.com/office/drawing/2014/main" id="{16B3552A-00D7-410C-AB99-A2BAAC9704FA}"/>
                </a:ext>
              </a:extLst>
            </p:cNvPr>
            <p:cNvSpPr txBox="1"/>
            <p:nvPr/>
          </p:nvSpPr>
          <p:spPr>
            <a:xfrm>
              <a:off x="6563489" y="3775369"/>
              <a:ext cx="982719" cy="19633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 defTabSz="609630">
                <a:lnSpc>
                  <a:spcPts val="1538"/>
                </a:lnSpc>
              </a:pPr>
              <a:r>
                <a:rPr lang="en-US" sz="1538" b="1">
                  <a:solidFill>
                    <a:srgbClr val="000000"/>
                  </a:solidFill>
                  <a:latin typeface="Gotham Bold"/>
                  <a:ea typeface="Gotham Bold"/>
                  <a:cs typeface="Gotham Bold"/>
                  <a:sym typeface="Gotham Bold"/>
                </a:rPr>
                <a:t>DTA</a:t>
              </a:r>
            </a:p>
          </p:txBody>
        </p:sp>
        <p:sp>
          <p:nvSpPr>
            <p:cNvPr id="45" name="TextBox 39">
              <a:extLst>
                <a:ext uri="{FF2B5EF4-FFF2-40B4-BE49-F238E27FC236}">
                  <a16:creationId xmlns:a16="http://schemas.microsoft.com/office/drawing/2014/main" id="{57E298C1-B788-40B3-9623-B7A994EFFA0E}"/>
                </a:ext>
              </a:extLst>
            </p:cNvPr>
            <p:cNvSpPr txBox="1"/>
            <p:nvPr/>
          </p:nvSpPr>
          <p:spPr>
            <a:xfrm>
              <a:off x="420923" y="1985958"/>
              <a:ext cx="3013592" cy="25013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453"/>
                </a:lnSpc>
              </a:pPr>
              <a:r>
                <a:rPr lang="en-US" sz="1333" b="1" dirty="0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 </a:t>
              </a: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includes one or both of the following:</a:t>
              </a:r>
            </a:p>
            <a:p>
              <a:pPr marL="287882" lvl="1" indent="-143941" defTabSz="609630">
                <a:lnSpc>
                  <a:spcPts val="1453"/>
                </a:lnSpc>
                <a:buFont typeface="Arial"/>
                <a:buChar char="•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poor symptom control in the past four weeks (≥3 of the following)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daytime asthma symptoms ≥2/week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reliever used ≥2/week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activity limitation due to asthma 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night waking due to asthma</a:t>
              </a:r>
            </a:p>
            <a:p>
              <a:pPr marL="287882" lvl="1" indent="-143941" defTabSz="609630">
                <a:lnSpc>
                  <a:spcPts val="1453"/>
                </a:lnSpc>
                <a:buFont typeface="Arial"/>
                <a:buChar char="•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frequent exacerbations 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≥2/year requiring OCS and/or</a:t>
              </a:r>
            </a:p>
            <a:p>
              <a:pPr marL="575765" lvl="2" indent="-191922" defTabSz="609630">
                <a:lnSpc>
                  <a:spcPts val="1453"/>
                </a:lnSpc>
                <a:buFont typeface="Arial"/>
                <a:buChar char="⚬"/>
              </a:pP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serious exacerbations (≥1/year) requiring </a:t>
              </a:r>
              <a:r>
                <a:rPr lang="en-US" sz="1333" dirty="0" err="1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hospitalisation</a:t>
              </a:r>
              <a:r>
                <a:rPr lang="en-US" sz="1333" dirty="0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* </a:t>
              </a:r>
            </a:p>
          </p:txBody>
        </p:sp>
        <p:sp>
          <p:nvSpPr>
            <p:cNvPr id="46" name="TextBox 40">
              <a:extLst>
                <a:ext uri="{FF2B5EF4-FFF2-40B4-BE49-F238E27FC236}">
                  <a16:creationId xmlns:a16="http://schemas.microsoft.com/office/drawing/2014/main" id="{BCFBB19F-446F-4029-8E35-801ED578EEE2}"/>
                </a:ext>
              </a:extLst>
            </p:cNvPr>
            <p:cNvSpPr txBox="1"/>
            <p:nvPr/>
          </p:nvSpPr>
          <p:spPr>
            <a:xfrm>
              <a:off x="2599060" y="5305391"/>
              <a:ext cx="6993881" cy="125829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381"/>
                </a:lnSpc>
              </a:pPr>
              <a:r>
                <a:rPr lang="en-US" sz="1267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is characterized either by:</a:t>
              </a:r>
            </a:p>
            <a:p>
              <a:pPr marL="273489" lvl="1" indent="-136744" defTabSz="609630">
                <a:lnSpc>
                  <a:spcPts val="1381"/>
                </a:lnSpc>
                <a:buFont typeface="Arial"/>
                <a:buChar char="•"/>
              </a:pPr>
              <a:r>
                <a:rPr lang="en-US" sz="1267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Uncontrolled asthma despite adherence to maximal optimized high-dose ICS-LABA and management of contributory factors </a:t>
              </a:r>
              <a:r>
                <a:rPr lang="en-US" sz="1267" b="1">
                  <a:solidFill>
                    <a:srgbClr val="000000"/>
                  </a:solidFill>
                  <a:latin typeface="DM Sans Bold"/>
                  <a:ea typeface="DM Sans Bold"/>
                  <a:cs typeface="DM Sans Bold"/>
                  <a:sym typeface="DM Sans Bold"/>
                </a:rPr>
                <a:t>OR</a:t>
              </a:r>
            </a:p>
            <a:p>
              <a:pPr marL="273489" lvl="1" indent="-136744" defTabSz="609630">
                <a:lnSpc>
                  <a:spcPts val="1381"/>
                </a:lnSpc>
                <a:buFont typeface="Arial"/>
                <a:buChar char="•"/>
              </a:pPr>
              <a:r>
                <a:rPr lang="en-US" sz="1267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Worsening asthma control when high-dose treatment is reduced </a:t>
              </a:r>
            </a:p>
            <a:p>
              <a:pPr defTabSz="609630">
                <a:lnSpc>
                  <a:spcPts val="1381"/>
                </a:lnSpc>
              </a:pPr>
              <a:endParaRPr lang="en-US" sz="1267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endParaRPr>
            </a:p>
            <a:p>
              <a:pPr defTabSz="609630">
                <a:lnSpc>
                  <a:spcPts val="1381"/>
                </a:lnSpc>
              </a:pPr>
              <a:r>
                <a:rPr lang="en-US" sz="1267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Inhaler technique and other modifiable factors should be addressed before considering the diagnosis of severe asthma. </a:t>
              </a:r>
            </a:p>
          </p:txBody>
        </p:sp>
        <p:sp>
          <p:nvSpPr>
            <p:cNvPr id="47" name="TextBox 41">
              <a:extLst>
                <a:ext uri="{FF2B5EF4-FFF2-40B4-BE49-F238E27FC236}">
                  <a16:creationId xmlns:a16="http://schemas.microsoft.com/office/drawing/2014/main" id="{BD733B26-98E0-4E97-AE4D-22147AFF2D20}"/>
                </a:ext>
              </a:extLst>
            </p:cNvPr>
            <p:cNvSpPr txBox="1"/>
            <p:nvPr/>
          </p:nvSpPr>
          <p:spPr>
            <a:xfrm>
              <a:off x="8723485" y="1999344"/>
              <a:ext cx="3084927" cy="250139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453"/>
                </a:lnSpc>
              </a:pPr>
              <a:r>
                <a:rPr lang="en-US" sz="1333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is defined by any of the following:</a:t>
              </a:r>
            </a:p>
            <a:p>
              <a:pPr marL="287882" lvl="1" indent="-143941" defTabSz="609630">
                <a:lnSpc>
                  <a:spcPts val="1453"/>
                </a:lnSpc>
                <a:buFont typeface="Arial"/>
                <a:buChar char="•"/>
              </a:pPr>
              <a:r>
                <a:rPr lang="en-US" sz="1333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uncontrolled asthma despite medium- or high-dose ICS with a second maintenance (usually LABA) or maintenance OCS</a:t>
              </a:r>
            </a:p>
            <a:p>
              <a:pPr marL="287882" lvl="1" indent="-143941" defTabSz="609630">
                <a:lnSpc>
                  <a:spcPts val="1453"/>
                </a:lnSpc>
                <a:buFont typeface="Arial"/>
                <a:buChar char="•"/>
              </a:pPr>
              <a:r>
                <a:rPr lang="en-US" sz="1333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requires high-dose treatment to maintain good symptom control and reduce exacerbation risk</a:t>
              </a:r>
            </a:p>
            <a:p>
              <a:pPr defTabSz="609630">
                <a:lnSpc>
                  <a:spcPts val="1453"/>
                </a:lnSpc>
              </a:pPr>
              <a:r>
                <a:rPr lang="en-US" sz="1333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 </a:t>
              </a:r>
            </a:p>
            <a:p>
              <a:pPr defTabSz="609630">
                <a:lnSpc>
                  <a:spcPts val="1453"/>
                </a:lnSpc>
              </a:pPr>
              <a:r>
                <a:rPr lang="en-US" sz="1333">
                  <a:solidFill>
                    <a:srgbClr val="000000"/>
                  </a:solidFill>
                  <a:latin typeface="DM Sans"/>
                  <a:ea typeface="DM Sans"/>
                  <a:cs typeface="DM Sans"/>
                  <a:sym typeface="DM Sans"/>
                </a:rPr>
                <a:t>The condition may be influenced by modifiable factors or may be due to an incorrect diagnosis or asthma mimickers.</a:t>
              </a:r>
            </a:p>
          </p:txBody>
        </p:sp>
        <p:sp>
          <p:nvSpPr>
            <p:cNvPr id="48" name="TextBox 42">
              <a:extLst>
                <a:ext uri="{FF2B5EF4-FFF2-40B4-BE49-F238E27FC236}">
                  <a16:creationId xmlns:a16="http://schemas.microsoft.com/office/drawing/2014/main" id="{E6A984CA-8AAA-4F12-9376-549EC12AB1F9}"/>
                </a:ext>
              </a:extLst>
            </p:cNvPr>
            <p:cNvSpPr txBox="1"/>
            <p:nvPr/>
          </p:nvSpPr>
          <p:spPr>
            <a:xfrm>
              <a:off x="420923" y="1734086"/>
              <a:ext cx="3013592" cy="230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816"/>
                </a:lnSpc>
              </a:pPr>
              <a:r>
                <a:rPr lang="en-US" sz="1666" b="1" i="1" u="sng">
                  <a:solidFill>
                    <a:srgbClr val="000000"/>
                  </a:solidFill>
                  <a:latin typeface="DM Sans Bold Italics"/>
                  <a:ea typeface="DM Sans Bold Italics"/>
                  <a:cs typeface="DM Sans Bold Italics"/>
                  <a:sym typeface="DM Sans Bold Italics"/>
                </a:rPr>
                <a:t>Uncontrolled asthma</a:t>
              </a:r>
            </a:p>
          </p:txBody>
        </p:sp>
        <p:sp>
          <p:nvSpPr>
            <p:cNvPr id="49" name="TextBox 43">
              <a:extLst>
                <a:ext uri="{FF2B5EF4-FFF2-40B4-BE49-F238E27FC236}">
                  <a16:creationId xmlns:a16="http://schemas.microsoft.com/office/drawing/2014/main" id="{85FD57E5-77A9-4C03-AF82-6FDE775C9675}"/>
                </a:ext>
              </a:extLst>
            </p:cNvPr>
            <p:cNvSpPr txBox="1"/>
            <p:nvPr/>
          </p:nvSpPr>
          <p:spPr>
            <a:xfrm>
              <a:off x="8723484" y="1759811"/>
              <a:ext cx="3013592" cy="23083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816"/>
                </a:lnSpc>
              </a:pPr>
              <a:r>
                <a:rPr lang="en-US" sz="1666" b="1" i="1" u="sng">
                  <a:solidFill>
                    <a:srgbClr val="000000"/>
                  </a:solidFill>
                  <a:latin typeface="DM Sans Bold Italics"/>
                  <a:ea typeface="DM Sans Bold Italics"/>
                  <a:cs typeface="DM Sans Bold Italics"/>
                  <a:sym typeface="DM Sans Bold Italics"/>
                </a:rPr>
                <a:t>Difficult to treat Asthma</a:t>
              </a:r>
            </a:p>
          </p:txBody>
        </p:sp>
        <p:sp>
          <p:nvSpPr>
            <p:cNvPr id="50" name="TextBox 44">
              <a:extLst>
                <a:ext uri="{FF2B5EF4-FFF2-40B4-BE49-F238E27FC236}">
                  <a16:creationId xmlns:a16="http://schemas.microsoft.com/office/drawing/2014/main" id="{B2AB8658-F5F0-4E84-B1F5-593E955B8CD0}"/>
                </a:ext>
              </a:extLst>
            </p:cNvPr>
            <p:cNvSpPr txBox="1"/>
            <p:nvPr/>
          </p:nvSpPr>
          <p:spPr>
            <a:xfrm>
              <a:off x="2599059" y="5053519"/>
              <a:ext cx="3013592" cy="2180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defTabSz="609630">
                <a:lnSpc>
                  <a:spcPts val="1744"/>
                </a:lnSpc>
              </a:pPr>
              <a:r>
                <a:rPr lang="en-US" sz="1600" b="1" i="1" u="sng">
                  <a:solidFill>
                    <a:srgbClr val="000000"/>
                  </a:solidFill>
                  <a:latin typeface="DM Sans Bold Italics"/>
                  <a:ea typeface="DM Sans Bold Italics"/>
                  <a:cs typeface="DM Sans Bold Italics"/>
                  <a:sym typeface="DM Sans Bold Italics"/>
                </a:rPr>
                <a:t>Severe Asthma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8850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01457" y="333955"/>
            <a:ext cx="8221036" cy="768085"/>
          </a:xfrm>
        </p:spPr>
        <p:txBody>
          <a:bodyPr/>
          <a:lstStyle/>
          <a:p>
            <a:pPr algn="just"/>
            <a:r>
              <a:rPr lang="en-US" altLang="ko-KR" sz="4400" b="1" dirty="0">
                <a:solidFill>
                  <a:srgbClr val="32AEB8"/>
                </a:solidFill>
              </a:rPr>
              <a:t>Risk Factors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793BECE-6EB6-41B3-89D7-E88448F1CF8B}"/>
              </a:ext>
            </a:extLst>
          </p:cNvPr>
          <p:cNvSpPr txBox="1"/>
          <p:nvPr/>
        </p:nvSpPr>
        <p:spPr>
          <a:xfrm>
            <a:off x="415636" y="1210727"/>
            <a:ext cx="109381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MY" sz="2400" dirty="0"/>
              <a:t>A large cohort study identified several factors significantly more common in patients with </a:t>
            </a:r>
            <a:r>
              <a:rPr lang="en-MY" sz="2400" b="1" dirty="0"/>
              <a:t>severe asthma</a:t>
            </a:r>
            <a:r>
              <a:rPr lang="en-MY" sz="2400" dirty="0"/>
              <a:t> compared to those with non-severe disease:</a:t>
            </a:r>
          </a:p>
        </p:txBody>
      </p:sp>
      <p:graphicFrame>
        <p:nvGraphicFramePr>
          <p:cNvPr id="52" name="Diagram 51">
            <a:extLst>
              <a:ext uri="{FF2B5EF4-FFF2-40B4-BE49-F238E27FC236}">
                <a16:creationId xmlns:a16="http://schemas.microsoft.com/office/drawing/2014/main" id="{1C36434E-0D72-42EA-987A-2BDA3FB29C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7593751"/>
              </p:ext>
            </p:extLst>
          </p:nvPr>
        </p:nvGraphicFramePr>
        <p:xfrm>
          <a:off x="415636" y="2150411"/>
          <a:ext cx="10696691" cy="3801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D752DAF4-BFE8-4ED0-B615-CB3A27EAA977}"/>
              </a:ext>
            </a:extLst>
          </p:cNvPr>
          <p:cNvSpPr txBox="1"/>
          <p:nvPr/>
        </p:nvSpPr>
        <p:spPr>
          <a:xfrm>
            <a:off x="311888" y="6093158"/>
            <a:ext cx="115682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McDonald VM, et al. Respirology. 2019;24(1):37-47.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Heaney LG, et al. Lancet Respir Med. 2021;9(1):57-68.</a:t>
            </a:r>
          </a:p>
        </p:txBody>
      </p:sp>
    </p:spTree>
    <p:extLst>
      <p:ext uri="{BB962C8B-B14F-4D97-AF65-F5344CB8AC3E}">
        <p14:creationId xmlns:p14="http://schemas.microsoft.com/office/powerpoint/2010/main" val="849574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8205" y="302150"/>
            <a:ext cx="8626659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Treatment of Severe Asthma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E6DB7-1B4D-4A12-AB2F-D9142B7D320E}"/>
              </a:ext>
            </a:extLst>
          </p:cNvPr>
          <p:cNvSpPr txBox="1"/>
          <p:nvPr/>
        </p:nvSpPr>
        <p:spPr>
          <a:xfrm>
            <a:off x="311888" y="1319539"/>
            <a:ext cx="112428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Systemic Corticosteroids</a:t>
            </a:r>
            <a:endParaRPr lang="en-US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OCS are adjunct therapy in uncontrolled asthma; considered the </a:t>
            </a:r>
            <a:r>
              <a:rPr lang="en-US" sz="2200" b="1" dirty="0">
                <a:ea typeface="Calibri" panose="020F0502020204030204" pitchFamily="34" charset="0"/>
                <a:cs typeface="Calibri" panose="020F0502020204030204" pitchFamily="34" charset="0"/>
              </a:rPr>
              <a:t>last-line 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Use at the lowest effective dose and for the shortest possible duration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&gt;4 lifetime OCS courses linked to high risk of serious adverse events (AEs):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Osteoporosis and fractures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Pneumonia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Heart failure, cardiovascular and cerebrovascular disease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Type 2 diabetes mellitus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Depression and anxiety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Cataracts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Renal impairment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Weight gain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Risks are amplified when combined with other corticosteroid therapies</a:t>
            </a:r>
            <a:endParaRPr lang="en-US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C9AE32-00CD-4D03-855F-6743030E71E5}"/>
              </a:ext>
            </a:extLst>
          </p:cNvPr>
          <p:cNvSpPr txBox="1"/>
          <p:nvPr/>
        </p:nvSpPr>
        <p:spPr>
          <a:xfrm>
            <a:off x="311888" y="6093158"/>
            <a:ext cx="115682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Global Initiative for Asthma (GINA). Global Strategy for Asthma Management and Prevention (2024 update). 2024 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Bleecker ER, et al. Am J Respir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Crit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Care Med. 2020;201(3):276-93.</a:t>
            </a:r>
          </a:p>
        </p:txBody>
      </p:sp>
    </p:spTree>
    <p:extLst>
      <p:ext uri="{BB962C8B-B14F-4D97-AF65-F5344CB8AC3E}">
        <p14:creationId xmlns:p14="http://schemas.microsoft.com/office/powerpoint/2010/main" val="3908219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8205" y="302150"/>
            <a:ext cx="8626659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Treatment of Severe Asthma</a:t>
            </a:r>
            <a:r>
              <a:rPr lang="en-US" altLang="ko-KR" sz="2800" b="1" dirty="0">
                <a:solidFill>
                  <a:srgbClr val="32AEB8"/>
                </a:solidFill>
              </a:rPr>
              <a:t>-2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E6DB7-1B4D-4A12-AB2F-D9142B7D320E}"/>
              </a:ext>
            </a:extLst>
          </p:cNvPr>
          <p:cNvSpPr txBox="1"/>
          <p:nvPr/>
        </p:nvSpPr>
        <p:spPr>
          <a:xfrm>
            <a:off x="311888" y="1070235"/>
            <a:ext cx="1124280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Macrolides</a:t>
            </a:r>
          </a:p>
          <a:p>
            <a:pPr algn="just"/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Azithromycin in Severe Asthma: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Reduces exacerbations in severe asthma, especially with eosinophilic phenotype 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IRR overall: 0.61; eosinophilic: 0.63)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No added benefit when used in patients already on oral corticosteroids (OCS)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Meta-analysis (5 RCTs) showed: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Slight FEV₁ improvement (MD: +0.06 L)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No significant reduction in exacerbations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For non-T2 asthma, options include Azithromycin, Bronchial </a:t>
            </a:r>
            <a:r>
              <a:rPr lang="en-US" sz="2200" dirty="0" err="1">
                <a:ea typeface="Calibri" panose="020F0502020204030204" pitchFamily="34" charset="0"/>
                <a:cs typeface="Calibri" panose="020F0502020204030204" pitchFamily="34" charset="0"/>
              </a:rPr>
              <a:t>thermoplasty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 or Systemic steroids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Recommended dosing: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500 mg three times weekly or 250 mg daily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Duration: up to 1 year, extendable in specialist care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Pre-treatment precautions: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Screen for NTM infection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Consider ECG (for QTc risk) and audiogram (if hearing loss risk)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34B88D-8BB3-45ED-9EC8-E30208BBB2D3}"/>
              </a:ext>
            </a:extLst>
          </p:cNvPr>
          <p:cNvSpPr txBox="1"/>
          <p:nvPr/>
        </p:nvSpPr>
        <p:spPr>
          <a:xfrm>
            <a:off x="9245341" y="6148548"/>
            <a:ext cx="35312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Hiles SA, et al.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Eur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Respir J. 2019;54(5).</a:t>
            </a:r>
          </a:p>
          <a:p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Wang X, et al.. Medicine. 2019;98(38):e17190.</a:t>
            </a:r>
          </a:p>
        </p:txBody>
      </p:sp>
    </p:spTree>
    <p:extLst>
      <p:ext uri="{BB962C8B-B14F-4D97-AF65-F5344CB8AC3E}">
        <p14:creationId xmlns:p14="http://schemas.microsoft.com/office/powerpoint/2010/main" val="4029619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68205" y="302150"/>
            <a:ext cx="8626659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Treatment of Severe Asthma</a:t>
            </a:r>
            <a:r>
              <a:rPr lang="en-US" altLang="ko-KR" sz="2800" b="1" dirty="0">
                <a:solidFill>
                  <a:srgbClr val="32AEB8"/>
                </a:solidFill>
              </a:rPr>
              <a:t>-3</a:t>
            </a:r>
            <a:endParaRPr lang="en-US" altLang="ko-KR" sz="4000" b="1" dirty="0">
              <a:solidFill>
                <a:srgbClr val="32AEB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E6DB7-1B4D-4A12-AB2F-D9142B7D320E}"/>
              </a:ext>
            </a:extLst>
          </p:cNvPr>
          <p:cNvSpPr txBox="1"/>
          <p:nvPr/>
        </p:nvSpPr>
        <p:spPr>
          <a:xfrm>
            <a:off x="367644" y="960052"/>
            <a:ext cx="11242803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Biologics</a:t>
            </a:r>
          </a:p>
          <a:p>
            <a:pPr algn="just"/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Biologics are add-on therapy after optimizing standard asthma treatment.</a:t>
            </a:r>
          </a:p>
          <a:p>
            <a:pPr algn="just"/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Phenotype assessment is essential before initiation.</a:t>
            </a:r>
          </a:p>
          <a:p>
            <a:pPr algn="just"/>
            <a:endParaRPr 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4320" indent="-274320"/>
            <a:r>
              <a:rPr lang="en-MY" sz="2400" b="1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Approved Biologics</a:t>
            </a:r>
            <a:endParaRPr lang="en-MY" sz="24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4320" indent="-274320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Anti-</a:t>
            </a:r>
            <a:r>
              <a:rPr lang="en-MY" sz="2400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IgE</a:t>
            </a: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: Omalizumab</a:t>
            </a:r>
          </a:p>
          <a:p>
            <a:pPr marL="274320" indent="-274320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Anti-IL-5/5R: Mepolizumab, </a:t>
            </a:r>
            <a:r>
              <a:rPr lang="en-MY" sz="2400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Reslizumab</a:t>
            </a: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MY" sz="2400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Benralizumab</a:t>
            </a:r>
            <a:endParaRPr lang="en-MY" sz="24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4320" indent="-274320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Anti-IL-4R</a:t>
            </a:r>
            <a:r>
              <a:rPr lang="el-GR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α: </a:t>
            </a:r>
            <a:r>
              <a:rPr lang="en-MY" sz="2400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Dupilumab</a:t>
            </a:r>
            <a:endParaRPr lang="en-MY" sz="24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4320" indent="-274320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Anti-TSLP: </a:t>
            </a:r>
            <a:r>
              <a:rPr lang="en-MY" sz="2400" dirty="0" err="1">
                <a:solidFill>
                  <a:srgbClr val="000000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Tezepelumab</a:t>
            </a:r>
            <a:endParaRPr lang="en-MY" sz="2400" dirty="0">
              <a:solidFill>
                <a:srgbClr val="000000"/>
              </a:solidFill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4320" indent="-274320">
              <a:buFont typeface="Arial" panose="020B0604020202020204" pitchFamily="34" charset="0"/>
              <a:buChar char="•"/>
            </a:pPr>
            <a:endParaRPr lang="en-US" sz="1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A recent local Health Technology Assessment indicated that mepolizumab, </a:t>
            </a:r>
            <a:r>
              <a:rPr lang="en-US" sz="2200" dirty="0" err="1">
                <a:ea typeface="Calibri" panose="020F0502020204030204" pitchFamily="34" charset="0"/>
                <a:cs typeface="Calibri" panose="020F0502020204030204" pitchFamily="34" charset="0"/>
              </a:rPr>
              <a:t>benralizumab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200" dirty="0" err="1">
                <a:ea typeface="Calibri" panose="020F0502020204030204" pitchFamily="34" charset="0"/>
                <a:cs typeface="Calibri" panose="020F0502020204030204" pitchFamily="34" charset="0"/>
              </a:rPr>
              <a:t>dupilumab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, and </a:t>
            </a:r>
            <a:r>
              <a:rPr lang="en-US" sz="2200" dirty="0" err="1">
                <a:ea typeface="Calibri" panose="020F0502020204030204" pitchFamily="34" charset="0"/>
                <a:cs typeface="Calibri" panose="020F0502020204030204" pitchFamily="34" charset="0"/>
              </a:rPr>
              <a:t>tezepelumab</a:t>
            </a:r>
            <a:r>
              <a:rPr lang="en-US" sz="2200" dirty="0">
                <a:ea typeface="Calibri" panose="020F0502020204030204" pitchFamily="34" charset="0"/>
                <a:cs typeface="Calibri" panose="020F0502020204030204" pitchFamily="34" charset="0"/>
              </a:rPr>
              <a:t> significantly reduced exacerbations and hospital visits, improved lung function and asthma control, enhanced quality of life, and decreased the need for oral corticosteroids, especially in patients with high eosinophil counts (≥300 cells/µL) unresponsive to optimal treatment, while showing an acceptable safety profile.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0A2507-8C34-4F24-A90C-4ACD44577D44}"/>
              </a:ext>
            </a:extLst>
          </p:cNvPr>
          <p:cNvSpPr txBox="1"/>
          <p:nvPr/>
        </p:nvSpPr>
        <p:spPr>
          <a:xfrm>
            <a:off x="162146" y="6294240"/>
            <a:ext cx="1186770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Maharita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AR,, et al. Biologics in Severe Asthma: Health Technology Assessment. Malaysia: Malaysian Health Technology Assessment Section (</a:t>
            </a:r>
            <a:r>
              <a:rPr lang="en-US" sz="11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MaHTAS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); 2024. 100p. Report No.: 01/2024.</a:t>
            </a:r>
          </a:p>
        </p:txBody>
      </p:sp>
    </p:spTree>
    <p:extLst>
      <p:ext uri="{BB962C8B-B14F-4D97-AF65-F5344CB8AC3E}">
        <p14:creationId xmlns:p14="http://schemas.microsoft.com/office/powerpoint/2010/main" val="3358218485"/>
      </p:ext>
    </p:extLst>
  </p:cSld>
  <p:clrMapOvr>
    <a:masterClrMapping/>
  </p:clrMapOvr>
</p:sld>
</file>

<file path=ppt/theme/theme1.xml><?xml version="1.0" encoding="utf-8"?>
<a:theme xmlns:a="http://schemas.openxmlformats.org/drawingml/2006/main" name="2_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26808</TotalTime>
  <Words>3342</Words>
  <Application>Microsoft Office PowerPoint</Application>
  <PresentationFormat>Widescreen</PresentationFormat>
  <Paragraphs>416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3" baseType="lpstr">
      <vt:lpstr>맑은 고딕</vt:lpstr>
      <vt:lpstr>Aptos</vt:lpstr>
      <vt:lpstr>Arial</vt:lpstr>
      <vt:lpstr>Bradley Hand ITC</vt:lpstr>
      <vt:lpstr>Calibri</vt:lpstr>
      <vt:lpstr>Courier New</vt:lpstr>
      <vt:lpstr>DM Sans</vt:lpstr>
      <vt:lpstr>DM Sans Bold</vt:lpstr>
      <vt:lpstr>DM Sans Bold Italics</vt:lpstr>
      <vt:lpstr>Gotham Bold</vt:lpstr>
      <vt:lpstr>Ink Free</vt:lpstr>
      <vt:lpstr>Wingdings</vt:lpstr>
      <vt:lpstr>2_Contents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Asthma in Pregnancy</vt:lpstr>
      <vt:lpstr>Diagnosis</vt:lpstr>
      <vt:lpstr>Assessment and Monitoring </vt:lpstr>
      <vt:lpstr>Treatment</vt:lpstr>
      <vt:lpstr>Maintenance Therapy</vt:lpstr>
      <vt:lpstr>Asthma in Pregnancy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Module CPG: Special Groups – Pregnancy, Severe Asthma, Occupational Asthma with Co-morbidities</dc:title>
  <dc:creator>Azza Omar</dc:creator>
  <cp:lastModifiedBy>Ayuni Muhamad</cp:lastModifiedBy>
  <cp:revision>37</cp:revision>
  <dcterms:created xsi:type="dcterms:W3CDTF">2025-05-05T03:35:44Z</dcterms:created>
  <dcterms:modified xsi:type="dcterms:W3CDTF">2025-08-05T07:07:02Z</dcterms:modified>
</cp:coreProperties>
</file>